
<file path=[Content_Types].xml><?xml version="1.0" encoding="utf-8"?>
<Types xmlns="http://schemas.openxmlformats.org/package/2006/content-types">
  <Default Extension="mp3" ContentType="audio/mpeg"/>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65" r:id="rId3"/>
    <p:sldId id="259" r:id="rId4"/>
    <p:sldId id="258" r:id="rId5"/>
    <p:sldId id="260" r:id="rId6"/>
    <p:sldId id="261" r:id="rId7"/>
    <p:sldId id="264"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1" d="100"/>
          <a:sy n="81" d="100"/>
        </p:scale>
        <p:origin x="108"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F0BE01-7517-4418-B1A0-C5F9CDF6D095}" type="datetimeFigureOut">
              <a:rPr lang="en-US" smtClean="0"/>
              <a:t>5/6/2020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2A18B-32FB-4952-B576-A5B994F4F1D0}" type="slidenum">
              <a:rPr lang="en-US" smtClean="0"/>
              <a:t>‹#›</a:t>
            </a:fld>
            <a:endParaRPr lang="en-US"/>
          </a:p>
        </p:txBody>
      </p:sp>
    </p:spTree>
    <p:extLst>
      <p:ext uri="{BB962C8B-B14F-4D97-AF65-F5344CB8AC3E}">
        <p14:creationId xmlns:p14="http://schemas.microsoft.com/office/powerpoint/2010/main" val="377531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oli.virginia.gov/boiler-safet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oli.virginia.gov/boiler-safet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Helpful reference links to aid you in your self-evaluation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4DA2-43C1-4875-A783-7DA81664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19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Helpful reference links to aid you in your self-evaluation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4DA2-43C1-4875-A783-7DA81664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9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 </a:t>
            </a:r>
            <a:r>
              <a:rPr lang="en-US" b="1" dirty="0" smtClean="0"/>
              <a:t>all</a:t>
            </a:r>
            <a:r>
              <a:rPr lang="en-US" dirty="0" smtClean="0"/>
              <a:t> SGE’s </a:t>
            </a:r>
            <a:r>
              <a:rPr lang="en-US" b="1" dirty="0" smtClean="0"/>
              <a:t>information</a:t>
            </a:r>
            <a:r>
              <a:rPr lang="en-US" dirty="0" smtClean="0"/>
              <a:t> at the location</a:t>
            </a:r>
          </a:p>
          <a:p>
            <a:r>
              <a:rPr lang="en-US" dirty="0" smtClean="0"/>
              <a:t>Under SGE Activity, use the </a:t>
            </a:r>
            <a:r>
              <a:rPr lang="en-US" b="1" dirty="0" smtClean="0"/>
              <a:t>drop</a:t>
            </a:r>
            <a:r>
              <a:rPr lang="en-US" dirty="0" smtClean="0"/>
              <a:t> </a:t>
            </a:r>
            <a:r>
              <a:rPr lang="en-US" b="1" dirty="0" smtClean="0"/>
              <a:t>down</a:t>
            </a:r>
            <a:r>
              <a:rPr lang="en-US" dirty="0" smtClean="0"/>
              <a:t> list to select an </a:t>
            </a:r>
            <a:r>
              <a:rPr lang="en-US" b="1" dirty="0" smtClean="0"/>
              <a:t>activity</a:t>
            </a:r>
            <a:r>
              <a:rPr lang="en-US" dirty="0" smtClean="0"/>
              <a:t> that was </a:t>
            </a:r>
            <a:r>
              <a:rPr lang="en-US" b="1" dirty="0" smtClean="0"/>
              <a:t>performed</a:t>
            </a:r>
            <a:r>
              <a:rPr lang="en-US" dirty="0" smtClean="0"/>
              <a:t> during the last </a:t>
            </a:r>
            <a:r>
              <a:rPr lang="en-US" b="1" dirty="0" smtClean="0"/>
              <a:t>12 months</a:t>
            </a:r>
            <a:r>
              <a:rPr lang="en-US" dirty="0" smtClean="0"/>
              <a:t>. (1 SGE per line / 5 activities  per SGE)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4DA2-43C1-4875-A783-7DA81664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084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attachment </a:t>
            </a:r>
            <a:r>
              <a:rPr lang="en-US" b="1" dirty="0" smtClean="0"/>
              <a:t>needs</a:t>
            </a:r>
            <a:r>
              <a:rPr lang="en-US" dirty="0" smtClean="0"/>
              <a:t> to be </a:t>
            </a:r>
            <a:r>
              <a:rPr lang="en-US" b="1" dirty="0" smtClean="0"/>
              <a:t>listed</a:t>
            </a:r>
            <a:r>
              <a:rPr lang="en-US" dirty="0" smtClean="0"/>
              <a:t> in the </a:t>
            </a:r>
            <a:r>
              <a:rPr lang="en-US" b="1" dirty="0" smtClean="0"/>
              <a:t>attachment</a:t>
            </a:r>
            <a:r>
              <a:rPr lang="en-US" dirty="0" smtClean="0"/>
              <a:t> section</a:t>
            </a:r>
          </a:p>
          <a:p>
            <a:r>
              <a:rPr lang="en-US" dirty="0" smtClean="0"/>
              <a:t>Attachments should be </a:t>
            </a:r>
            <a:r>
              <a:rPr lang="en-US" b="1" dirty="0" smtClean="0"/>
              <a:t>limited</a:t>
            </a:r>
            <a:r>
              <a:rPr lang="en-US" dirty="0" smtClean="0"/>
              <a:t> to </a:t>
            </a:r>
            <a:r>
              <a:rPr lang="en-US" b="1" dirty="0" smtClean="0"/>
              <a:t>2 pages</a:t>
            </a:r>
          </a:p>
          <a:p>
            <a:pPr lvl="1"/>
            <a:r>
              <a:rPr lang="en-US" b="1" dirty="0" smtClean="0"/>
              <a:t>Exception of PSM sites</a:t>
            </a:r>
          </a:p>
          <a:p>
            <a:r>
              <a:rPr lang="en-US" dirty="0" smtClean="0"/>
              <a:t>Attachments need to be </a:t>
            </a:r>
            <a:r>
              <a:rPr lang="en-US" b="1" dirty="0" smtClean="0"/>
              <a:t>numbered</a:t>
            </a:r>
            <a:r>
              <a:rPr lang="en-US" dirty="0" smtClean="0"/>
              <a:t> according to the list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4DA2-43C1-4875-A783-7DA81664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OSHA does not prohibit</a:t>
            </a:r>
            <a:r>
              <a:rPr lang="en-US" sz="1200" b="0" i="0" kern="1200" baseline="0" dirty="0" smtClean="0">
                <a:solidFill>
                  <a:schemeClr val="tx1"/>
                </a:solidFill>
                <a:effectLst/>
                <a:latin typeface="+mn-lt"/>
                <a:ea typeface="+mn-ea"/>
                <a:cs typeface="+mn-cs"/>
              </a:rPr>
              <a:t> incentive programs.</a:t>
            </a:r>
          </a:p>
          <a:p>
            <a:r>
              <a:rPr lang="en-US" sz="1200" b="0" i="0" kern="1200" baseline="0" dirty="0" smtClean="0">
                <a:solidFill>
                  <a:schemeClr val="tx1"/>
                </a:solidFill>
                <a:effectLst/>
                <a:latin typeface="+mn-lt"/>
                <a:ea typeface="+mn-ea"/>
                <a:cs typeface="+mn-cs"/>
              </a:rPr>
              <a:t>However, e</a:t>
            </a:r>
            <a:r>
              <a:rPr lang="en-US" sz="1200" b="0" i="0" kern="1200" dirty="0" smtClean="0">
                <a:solidFill>
                  <a:schemeClr val="tx1"/>
                </a:solidFill>
                <a:effectLst/>
                <a:latin typeface="+mn-lt"/>
                <a:ea typeface="+mn-ea"/>
                <a:cs typeface="+mn-cs"/>
              </a:rPr>
              <a:t>mployers must take care such a program is not implemented in a manner that has the negative effect of discouraging workers from reporting an injury or illness. </a:t>
            </a:r>
          </a:p>
          <a:p>
            <a:r>
              <a:rPr lang="en-US" sz="1200" b="0" i="0" kern="1200" dirty="0" smtClean="0">
                <a:solidFill>
                  <a:schemeClr val="tx1"/>
                </a:solidFill>
                <a:effectLst/>
                <a:latin typeface="+mn-lt"/>
                <a:ea typeface="+mn-ea"/>
                <a:cs typeface="+mn-cs"/>
              </a:rPr>
              <a:t>Therefore, if a VPP applicant/participant chooses to use this type of program, it must be able to demonstrate what type of precautions are in place to ensure that the program does not discourage reporting.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Such an incentive program must also meet all requirements of the provisions in 29 CFR Part 1904 and Sec. 11 (c) of the Occupational Safety and Health Act of 1970.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4DA2-43C1-4875-A783-7DA81664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506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Pressure Vessels</a:t>
            </a:r>
            <a:endParaRPr lang="en-US" dirty="0" smtClean="0"/>
          </a:p>
          <a:p>
            <a:r>
              <a:rPr lang="en-US" b="1" dirty="0" smtClean="0"/>
              <a:t> </a:t>
            </a:r>
          </a:p>
          <a:p>
            <a:endParaRPr lang="en-US" b="1" dirty="0" smtClean="0"/>
          </a:p>
          <a:p>
            <a:r>
              <a:rPr lang="en-US" dirty="0" smtClean="0"/>
              <a:t>Do you have any?</a:t>
            </a:r>
          </a:p>
          <a:p>
            <a:pPr lvl="1"/>
            <a:r>
              <a:rPr lang="en-US" dirty="0" smtClean="0"/>
              <a:t>List whether they are </a:t>
            </a:r>
            <a:r>
              <a:rPr lang="en-US" b="1" u="sng" dirty="0" smtClean="0"/>
              <a:t>pneumatic</a:t>
            </a:r>
            <a:r>
              <a:rPr lang="en-US" dirty="0" smtClean="0"/>
              <a:t>, </a:t>
            </a:r>
            <a:r>
              <a:rPr lang="en-US" b="1" u="sng" dirty="0" smtClean="0"/>
              <a:t>hydraulic</a:t>
            </a:r>
            <a:r>
              <a:rPr lang="en-US" dirty="0" smtClean="0"/>
              <a:t> or </a:t>
            </a:r>
            <a:r>
              <a:rPr lang="en-US" b="1" u="sng" dirty="0" smtClean="0"/>
              <a:t>reactor</a:t>
            </a:r>
            <a:r>
              <a:rPr lang="en-US" dirty="0" smtClean="0"/>
              <a:t> vessels</a:t>
            </a:r>
          </a:p>
          <a:p>
            <a:pPr lvl="1"/>
            <a:r>
              <a:rPr lang="en-US" dirty="0" smtClean="0"/>
              <a:t>How </a:t>
            </a:r>
            <a:r>
              <a:rPr lang="en-US" b="1" u="sng" dirty="0" smtClean="0"/>
              <a:t>many</a:t>
            </a:r>
            <a:r>
              <a:rPr lang="en-US" dirty="0" smtClean="0"/>
              <a:t> and where are they </a:t>
            </a:r>
            <a:r>
              <a:rPr lang="en-US" b="1" u="sng" dirty="0" smtClean="0"/>
              <a:t>located</a:t>
            </a:r>
            <a:r>
              <a:rPr lang="en-US" dirty="0" smtClean="0"/>
              <a:t>.</a:t>
            </a:r>
          </a:p>
          <a:p>
            <a:pPr lvl="1"/>
            <a:r>
              <a:rPr lang="en-US" dirty="0" smtClean="0"/>
              <a:t>If you have a document you currently use to track this information – </a:t>
            </a:r>
            <a:r>
              <a:rPr lang="en-US" b="1" u="sng" dirty="0" smtClean="0"/>
              <a:t>attach it </a:t>
            </a:r>
          </a:p>
          <a:p>
            <a:pPr lvl="1"/>
            <a:r>
              <a:rPr lang="en-US" b="1" dirty="0" smtClean="0"/>
              <a:t>Additional information can be found on </a:t>
            </a:r>
            <a:r>
              <a:rPr lang="en-US" b="1" u="sng" dirty="0" smtClean="0">
                <a:hlinkClick r:id="rId3"/>
              </a:rPr>
              <a:t>VOSH website</a:t>
            </a:r>
            <a:endParaRPr lang="en-US" b="1" u="sng"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4DA2-43C1-4875-A783-7DA81664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872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Pressure Vessels</a:t>
            </a:r>
            <a:endParaRPr lang="en-US" dirty="0" smtClean="0"/>
          </a:p>
          <a:p>
            <a:r>
              <a:rPr lang="en-US" b="1" dirty="0" smtClean="0"/>
              <a:t> </a:t>
            </a:r>
          </a:p>
          <a:p>
            <a:endParaRPr lang="en-US" b="1" dirty="0" smtClean="0"/>
          </a:p>
          <a:p>
            <a:r>
              <a:rPr lang="en-US" dirty="0" smtClean="0"/>
              <a:t>Do you have any?</a:t>
            </a:r>
          </a:p>
          <a:p>
            <a:pPr lvl="1"/>
            <a:r>
              <a:rPr lang="en-US" dirty="0" smtClean="0"/>
              <a:t>List whether they are </a:t>
            </a:r>
            <a:r>
              <a:rPr lang="en-US" b="1" u="sng" dirty="0" smtClean="0"/>
              <a:t>pneumatic</a:t>
            </a:r>
            <a:r>
              <a:rPr lang="en-US" dirty="0" smtClean="0"/>
              <a:t>, </a:t>
            </a:r>
            <a:r>
              <a:rPr lang="en-US" b="1" u="sng" dirty="0" smtClean="0"/>
              <a:t>hydraulic</a:t>
            </a:r>
            <a:r>
              <a:rPr lang="en-US" dirty="0" smtClean="0"/>
              <a:t> or </a:t>
            </a:r>
            <a:r>
              <a:rPr lang="en-US" b="1" u="sng" dirty="0" smtClean="0"/>
              <a:t>reactor</a:t>
            </a:r>
            <a:r>
              <a:rPr lang="en-US" dirty="0" smtClean="0"/>
              <a:t> vessels</a:t>
            </a:r>
          </a:p>
          <a:p>
            <a:pPr lvl="1"/>
            <a:r>
              <a:rPr lang="en-US" dirty="0" smtClean="0"/>
              <a:t>How </a:t>
            </a:r>
            <a:r>
              <a:rPr lang="en-US" b="1" u="sng" dirty="0" smtClean="0"/>
              <a:t>many</a:t>
            </a:r>
            <a:r>
              <a:rPr lang="en-US" dirty="0" smtClean="0"/>
              <a:t> and where are they </a:t>
            </a:r>
            <a:r>
              <a:rPr lang="en-US" b="1" u="sng" dirty="0" smtClean="0"/>
              <a:t>located</a:t>
            </a:r>
            <a:r>
              <a:rPr lang="en-US" dirty="0" smtClean="0"/>
              <a:t>.</a:t>
            </a:r>
          </a:p>
          <a:p>
            <a:pPr lvl="1"/>
            <a:r>
              <a:rPr lang="en-US" dirty="0" smtClean="0"/>
              <a:t>If you have a document you currently use to track this information – </a:t>
            </a:r>
            <a:r>
              <a:rPr lang="en-US" b="1" u="sng" dirty="0" smtClean="0"/>
              <a:t>attach it </a:t>
            </a:r>
          </a:p>
          <a:p>
            <a:pPr lvl="1"/>
            <a:r>
              <a:rPr lang="en-US" b="1" dirty="0" smtClean="0"/>
              <a:t>Additional information can be found on </a:t>
            </a:r>
            <a:r>
              <a:rPr lang="en-US" b="1" u="sng" dirty="0" smtClean="0">
                <a:hlinkClick r:id="rId3"/>
              </a:rPr>
              <a:t>VOSH website</a:t>
            </a:r>
            <a:endParaRPr lang="en-US" b="1" u="sng"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4DA2-43C1-4875-A783-7DA81664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60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Safety and Health Codes Board has adopted occupational safety and health standards for enforcement by the Department of Labor and Industry.</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several standards that are unique to Virginia and can be accessed by clicking the links below. They are unique in the sense that federal OSHA either does not have a comparable standard or, if it does, it differs substantively and has been </a:t>
            </a:r>
            <a:r>
              <a:rPr lang="en-US" sz="1200" b="0" i="0" kern="1200" dirty="0" err="1" smtClean="0">
                <a:solidFill>
                  <a:schemeClr val="tx1"/>
                </a:solidFill>
                <a:effectLst/>
                <a:latin typeface="+mn-lt"/>
                <a:ea typeface="+mn-ea"/>
                <a:cs typeface="+mn-cs"/>
              </a:rPr>
              <a:t>superceded</a:t>
            </a:r>
            <a:r>
              <a:rPr lang="en-US" sz="1200" b="0" i="0" kern="1200" dirty="0" smtClean="0">
                <a:solidFill>
                  <a:schemeClr val="tx1"/>
                </a:solidFill>
                <a:effectLst/>
                <a:latin typeface="+mn-lt"/>
                <a:ea typeface="+mn-ea"/>
                <a:cs typeface="+mn-cs"/>
              </a:rPr>
              <a:t> by the unique Virginia standard.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a:t>
            </a:r>
            <a:r>
              <a:rPr lang="en-US" sz="1200" b="0" i="0" kern="1200" dirty="0" err="1" smtClean="0">
                <a:solidFill>
                  <a:schemeClr val="tx1"/>
                </a:solidFill>
                <a:effectLst/>
                <a:latin typeface="+mn-lt"/>
                <a:ea typeface="+mn-ea"/>
                <a:cs typeface="+mn-cs"/>
              </a:rPr>
              <a:t>minimium</a:t>
            </a:r>
            <a:r>
              <a:rPr lang="en-US" sz="1200" b="0" i="0" kern="1200" dirty="0" smtClean="0">
                <a:solidFill>
                  <a:schemeClr val="tx1"/>
                </a:solidFill>
                <a:effectLst/>
                <a:latin typeface="+mn-lt"/>
                <a:ea typeface="+mn-ea"/>
                <a:cs typeface="+mn-cs"/>
              </a:rPr>
              <a:t>, the Administrative</a:t>
            </a:r>
            <a:r>
              <a:rPr lang="en-US" sz="1200" b="0" i="0" kern="1200" baseline="0" dirty="0" smtClean="0">
                <a:solidFill>
                  <a:schemeClr val="tx1"/>
                </a:solidFill>
                <a:effectLst/>
                <a:latin typeface="+mn-lt"/>
                <a:ea typeface="+mn-ea"/>
                <a:cs typeface="+mn-cs"/>
              </a:rPr>
              <a:t> Regulations Manual &amp; the Reporting of Fatalities will apply to all STAR sites.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C4DA2-43C1-4875-A783-7DA81664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84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rgbClr val="0D0C73"/>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D7F001D-AFDA-4F88-89DC-5736368E09F4}" type="datetimeFigureOut">
              <a:rPr lang="en-US" smtClean="0"/>
              <a:t>5/6/2020</a:t>
            </a:fld>
            <a:endParaRPr lang="en-US" dirty="0"/>
          </a:p>
        </p:txBody>
      </p:sp>
      <p:sp>
        <p:nvSpPr>
          <p:cNvPr id="27" name="Slide Number Placeholder 26"/>
          <p:cNvSpPr>
            <a:spLocks noGrp="1"/>
          </p:cNvSpPr>
          <p:nvPr>
            <p:ph type="sldNum" sz="quarter" idx="12"/>
          </p:nvPr>
        </p:nvSpPr>
        <p:spPr/>
        <p:txBody>
          <a:bodyPr/>
          <a:lstStyle/>
          <a:p>
            <a:fld id="{58B00B69-A00F-413A-94C3-59E7A865CA64}" type="slidenum">
              <a:rPr lang="en-US" smtClean="0"/>
              <a:t>‹#›</a:t>
            </a:fld>
            <a:endParaRPr lang="en-US" dirty="0"/>
          </a:p>
        </p:txBody>
      </p:sp>
      <p:sp>
        <p:nvSpPr>
          <p:cNvPr id="7" name="Rectangle 6"/>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8" name="Rectangle 7"/>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0"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TF 11/19</a:t>
            </a:r>
            <a:endParaRPr lang="en-US" sz="900" dirty="0"/>
          </a:p>
        </p:txBody>
      </p:sp>
    </p:spTree>
    <p:extLst>
      <p:ext uri="{BB962C8B-B14F-4D97-AF65-F5344CB8AC3E}">
        <p14:creationId xmlns:p14="http://schemas.microsoft.com/office/powerpoint/2010/main" val="2509013003"/>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D0C73"/>
                </a:solidFill>
              </a:defRPr>
            </a:lvl1pPr>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BD7F001D-AFDA-4F88-89DC-5736368E09F4}" type="datetimeFigureOut">
              <a:rPr lang="en-US" smtClean="0"/>
              <a:t>5/6/2020</a:t>
            </a:fld>
            <a:endParaRPr lang="en-US" dirty="0"/>
          </a:p>
        </p:txBody>
      </p:sp>
      <p:sp>
        <p:nvSpPr>
          <p:cNvPr id="6" name="Slide Number Placeholder 5"/>
          <p:cNvSpPr>
            <a:spLocks noGrp="1"/>
          </p:cNvSpPr>
          <p:nvPr>
            <p:ph type="sldNum" sz="quarter" idx="12"/>
          </p:nvPr>
        </p:nvSpPr>
        <p:spPr>
          <a:xfrm>
            <a:off x="10668000" y="6408691"/>
            <a:ext cx="1016000" cy="365125"/>
          </a:xfrm>
        </p:spPr>
        <p:txBody>
          <a:bodyPr/>
          <a:lstStyle/>
          <a:p>
            <a:fld id="{58B00B69-A00F-413A-94C3-59E7A865CA64}" type="slidenum">
              <a:rPr lang="en-US" smtClean="0"/>
              <a:t>‹#›</a:t>
            </a:fld>
            <a:endParaRPr lang="en-US" dirty="0"/>
          </a:p>
        </p:txBody>
      </p:sp>
      <p:sp>
        <p:nvSpPr>
          <p:cNvPr id="7" name="Rectangle 6"/>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8" name="Rectangle 7"/>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0"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TF 11/19</a:t>
            </a:r>
            <a:endParaRPr lang="en-US" sz="900" dirty="0"/>
          </a:p>
        </p:txBody>
      </p:sp>
    </p:spTree>
    <p:extLst>
      <p:ext uri="{BB962C8B-B14F-4D97-AF65-F5344CB8AC3E}">
        <p14:creationId xmlns:p14="http://schemas.microsoft.com/office/powerpoint/2010/main" val="422055026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lvl1pPr>
              <a:defRPr>
                <a:solidFill>
                  <a:srgbClr val="0D0C73"/>
                </a:solidFill>
              </a:defRPr>
            </a:lvl1pPr>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BD7F001D-AFDA-4F88-89DC-5736368E09F4}" type="datetimeFigureOut">
              <a:rPr lang="en-US" smtClean="0"/>
              <a:t>5/6/2020</a:t>
            </a:fld>
            <a:endParaRPr lang="en-US" dirty="0"/>
          </a:p>
        </p:txBody>
      </p:sp>
      <p:sp>
        <p:nvSpPr>
          <p:cNvPr id="6" name="Slide Number Placeholder 5"/>
          <p:cNvSpPr>
            <a:spLocks noGrp="1"/>
          </p:cNvSpPr>
          <p:nvPr>
            <p:ph type="sldNum" sz="quarter" idx="12"/>
          </p:nvPr>
        </p:nvSpPr>
        <p:spPr>
          <a:xfrm>
            <a:off x="10668000" y="6370638"/>
            <a:ext cx="1016000" cy="365125"/>
          </a:xfrm>
        </p:spPr>
        <p:txBody>
          <a:bodyPr/>
          <a:lstStyle/>
          <a:p>
            <a:fld id="{58B00B69-A00F-413A-94C3-59E7A865CA64}" type="slidenum">
              <a:rPr lang="en-US" smtClean="0"/>
              <a:t>‹#›</a:t>
            </a:fld>
            <a:endParaRPr lang="en-US" dirty="0"/>
          </a:p>
        </p:txBody>
      </p:sp>
      <p:sp>
        <p:nvSpPr>
          <p:cNvPr id="7" name="Rectangle 6"/>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8" name="Rectangle 7"/>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0"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TF 11/19</a:t>
            </a:r>
            <a:endParaRPr lang="en-US" sz="900" dirty="0"/>
          </a:p>
        </p:txBody>
      </p:sp>
    </p:spTree>
    <p:extLst>
      <p:ext uri="{BB962C8B-B14F-4D97-AF65-F5344CB8AC3E}">
        <p14:creationId xmlns:p14="http://schemas.microsoft.com/office/powerpoint/2010/main" val="249597070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400">
                <a:solidFill>
                  <a:srgbClr val="0D0C73"/>
                </a:solidFill>
                <a:latin typeface="Century Gothic" panose="020B0502020202020204" pitchFamily="34" charset="0"/>
              </a:defRPr>
            </a:lvl1p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BD7F001D-AFDA-4F88-89DC-5736368E09F4}" type="datetimeFigureOut">
              <a:rPr lang="en-US" smtClean="0"/>
              <a:t>5/6/2020</a:t>
            </a:fld>
            <a:endParaRPr lang="en-US" dirty="0"/>
          </a:p>
        </p:txBody>
      </p:sp>
      <p:sp>
        <p:nvSpPr>
          <p:cNvPr id="6" name="Slide Number Placeholder 5"/>
          <p:cNvSpPr>
            <a:spLocks noGrp="1"/>
          </p:cNvSpPr>
          <p:nvPr>
            <p:ph type="sldNum" sz="quarter" idx="12"/>
          </p:nvPr>
        </p:nvSpPr>
        <p:spPr>
          <a:xfrm>
            <a:off x="10566400" y="6492876"/>
            <a:ext cx="1016000" cy="365125"/>
          </a:xfrm>
        </p:spPr>
        <p:txBody>
          <a:bodyPr/>
          <a:lstStyle/>
          <a:p>
            <a:fld id="{58B00B69-A00F-413A-94C3-59E7A865CA64}" type="slidenum">
              <a:rPr lang="en-US" smtClean="0"/>
              <a:t>‹#›</a:t>
            </a:fld>
            <a:endParaRPr lang="en-US" dirty="0"/>
          </a:p>
        </p:txBody>
      </p:sp>
      <p:sp>
        <p:nvSpPr>
          <p:cNvPr id="7" name="Rectangle 6"/>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8" name="Rectangle 7"/>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0"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Tree>
    <p:extLst>
      <p:ext uri="{BB962C8B-B14F-4D97-AF65-F5344CB8AC3E}">
        <p14:creationId xmlns:p14="http://schemas.microsoft.com/office/powerpoint/2010/main" val="3324847269"/>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rgbClr val="0D0C73"/>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D7F001D-AFDA-4F88-89DC-5736368E09F4}" type="datetimeFigureOut">
              <a:rPr lang="en-US" smtClean="0"/>
              <a:t>5/6/2020</a:t>
            </a:fld>
            <a:endParaRPr lang="en-US" dirty="0"/>
          </a:p>
        </p:txBody>
      </p:sp>
      <p:sp>
        <p:nvSpPr>
          <p:cNvPr id="6" name="Slide Number Placeholder 5"/>
          <p:cNvSpPr>
            <a:spLocks noGrp="1"/>
          </p:cNvSpPr>
          <p:nvPr>
            <p:ph type="sldNum" sz="quarter" idx="12"/>
          </p:nvPr>
        </p:nvSpPr>
        <p:spPr/>
        <p:txBody>
          <a:bodyPr/>
          <a:lstStyle/>
          <a:p>
            <a:fld id="{58B00B69-A00F-413A-94C3-59E7A865CA64}" type="slidenum">
              <a:rPr lang="en-US" smtClean="0"/>
              <a:t>‹#›</a:t>
            </a:fld>
            <a:endParaRPr lang="en-US" dirty="0"/>
          </a:p>
        </p:txBody>
      </p:sp>
      <p:sp>
        <p:nvSpPr>
          <p:cNvPr id="7" name="Rectangle 6"/>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8" name="Rectangle 7"/>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0"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TF 11/19</a:t>
            </a:r>
            <a:endParaRPr lang="en-US" sz="900" dirty="0"/>
          </a:p>
        </p:txBody>
      </p:sp>
    </p:spTree>
    <p:extLst>
      <p:ext uri="{BB962C8B-B14F-4D97-AF65-F5344CB8AC3E}">
        <p14:creationId xmlns:p14="http://schemas.microsoft.com/office/powerpoint/2010/main" val="1477978740"/>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solidFill>
                  <a:srgbClr val="0D0C73"/>
                </a:solidFill>
              </a:defRPr>
            </a:lvl1p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fld id="{BD7F001D-AFDA-4F88-89DC-5736368E09F4}" type="datetimeFigureOut">
              <a:rPr lang="en-US" smtClean="0"/>
              <a:t>5/6/2020</a:t>
            </a:fld>
            <a:endParaRPr lang="en-US" dirty="0"/>
          </a:p>
        </p:txBody>
      </p:sp>
      <p:sp>
        <p:nvSpPr>
          <p:cNvPr id="7" name="Slide Number Placeholder 6"/>
          <p:cNvSpPr>
            <a:spLocks noGrp="1"/>
          </p:cNvSpPr>
          <p:nvPr>
            <p:ph type="sldNum" sz="quarter" idx="12"/>
          </p:nvPr>
        </p:nvSpPr>
        <p:spPr/>
        <p:txBody>
          <a:bodyPr/>
          <a:lstStyle/>
          <a:p>
            <a:fld id="{58B00B69-A00F-413A-94C3-59E7A865CA64}" type="slidenum">
              <a:rPr lang="en-US" smtClean="0"/>
              <a:t>‹#›</a:t>
            </a:fld>
            <a:endParaRPr lang="en-US" dirty="0"/>
          </a:p>
        </p:txBody>
      </p:sp>
      <p:sp>
        <p:nvSpPr>
          <p:cNvPr id="8" name="Rectangle 7"/>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9" name="Rectangle 8"/>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1"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TF 11/19</a:t>
            </a:r>
            <a:endParaRPr lang="en-US" sz="900" dirty="0"/>
          </a:p>
        </p:txBody>
      </p:sp>
    </p:spTree>
    <p:extLst>
      <p:ext uri="{BB962C8B-B14F-4D97-AF65-F5344CB8AC3E}">
        <p14:creationId xmlns:p14="http://schemas.microsoft.com/office/powerpoint/2010/main" val="143970015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solidFill>
                  <a:srgbClr val="0D0C73"/>
                </a:solidFill>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D7F001D-AFDA-4F88-89DC-5736368E09F4}" type="datetimeFigureOut">
              <a:rPr lang="en-US" smtClean="0"/>
              <a:t>5/6/2020</a:t>
            </a:fld>
            <a:endParaRPr lang="en-US" dirty="0"/>
          </a:p>
        </p:txBody>
      </p:sp>
      <p:sp>
        <p:nvSpPr>
          <p:cNvPr id="9" name="Slide Number Placeholder 8"/>
          <p:cNvSpPr>
            <a:spLocks noGrp="1"/>
          </p:cNvSpPr>
          <p:nvPr>
            <p:ph type="sldNum" sz="quarter" idx="12"/>
          </p:nvPr>
        </p:nvSpPr>
        <p:spPr/>
        <p:txBody>
          <a:bodyPr/>
          <a:lstStyle/>
          <a:p>
            <a:fld id="{58B00B69-A00F-413A-94C3-59E7A865CA64}" type="slidenum">
              <a:rPr lang="en-US" smtClean="0"/>
              <a:t>‹#›</a:t>
            </a:fld>
            <a:endParaRPr lang="en-US" dirty="0"/>
          </a:p>
        </p:txBody>
      </p:sp>
      <p:sp>
        <p:nvSpPr>
          <p:cNvPr id="10" name="Rectangle 9"/>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1" name="Rectangle 10"/>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3"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TF 11/19</a:t>
            </a:r>
            <a:endParaRPr lang="en-US" sz="900" dirty="0"/>
          </a:p>
        </p:txBody>
      </p:sp>
    </p:spTree>
    <p:extLst>
      <p:ext uri="{BB962C8B-B14F-4D97-AF65-F5344CB8AC3E}">
        <p14:creationId xmlns:p14="http://schemas.microsoft.com/office/powerpoint/2010/main" val="329612797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rgbClr val="0D0C73"/>
                </a:solidFill>
                <a:effectLst/>
                <a:latin typeface="+mj-lt"/>
                <a:ea typeface="+mj-ea"/>
                <a:cs typeface="+mj-cs"/>
              </a:defRPr>
            </a:lvl1pPr>
          </a:lstStyle>
          <a:p>
            <a:r>
              <a:rPr kumimoji="0" lang="en-US" smtClean="0"/>
              <a:t>Click to edit Master title style</a:t>
            </a:r>
            <a:endParaRPr kumimoji="0" lang="en-US" dirty="0"/>
          </a:p>
        </p:txBody>
      </p:sp>
      <p:sp>
        <p:nvSpPr>
          <p:cNvPr id="3" name="Date Placeholder 2"/>
          <p:cNvSpPr>
            <a:spLocks noGrp="1"/>
          </p:cNvSpPr>
          <p:nvPr>
            <p:ph type="dt" sz="half" idx="10"/>
          </p:nvPr>
        </p:nvSpPr>
        <p:spPr/>
        <p:txBody>
          <a:bodyPr/>
          <a:lstStyle>
            <a:lvl1pPr>
              <a:defRPr/>
            </a:lvl1pPr>
          </a:lstStyle>
          <a:p>
            <a:fld id="{BD7F001D-AFDA-4F88-89DC-5736368E09F4}" type="datetimeFigureOut">
              <a:rPr lang="en-US" smtClean="0"/>
              <a:t>5/6/2020</a:t>
            </a:fld>
            <a:endParaRPr lang="en-US" dirty="0"/>
          </a:p>
        </p:txBody>
      </p:sp>
      <p:sp>
        <p:nvSpPr>
          <p:cNvPr id="5" name="Slide Number Placeholder 4"/>
          <p:cNvSpPr>
            <a:spLocks noGrp="1"/>
          </p:cNvSpPr>
          <p:nvPr>
            <p:ph type="sldNum" sz="quarter" idx="12"/>
          </p:nvPr>
        </p:nvSpPr>
        <p:spPr/>
        <p:txBody>
          <a:bodyPr/>
          <a:lstStyle/>
          <a:p>
            <a:fld id="{58B00B69-A00F-413A-94C3-59E7A865CA64}" type="slidenum">
              <a:rPr lang="en-US" smtClean="0"/>
              <a:t>‹#›</a:t>
            </a:fld>
            <a:endParaRPr lang="en-US" dirty="0"/>
          </a:p>
        </p:txBody>
      </p:sp>
      <p:sp>
        <p:nvSpPr>
          <p:cNvPr id="6" name="Rectangle 5"/>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7" name="Rectangle 6"/>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9"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TF 11/19</a:t>
            </a:r>
            <a:endParaRPr lang="en-US" sz="900" dirty="0"/>
          </a:p>
        </p:txBody>
      </p:sp>
    </p:spTree>
    <p:extLst>
      <p:ext uri="{BB962C8B-B14F-4D97-AF65-F5344CB8AC3E}">
        <p14:creationId xmlns:p14="http://schemas.microsoft.com/office/powerpoint/2010/main" val="403320292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D7F001D-AFDA-4F88-89DC-5736368E09F4}" type="datetimeFigureOut">
              <a:rPr lang="en-US" smtClean="0"/>
              <a:t>5/6/2020</a:t>
            </a:fld>
            <a:endParaRPr lang="en-US" dirty="0"/>
          </a:p>
        </p:txBody>
      </p:sp>
      <p:sp>
        <p:nvSpPr>
          <p:cNvPr id="4" name="Slide Number Placeholder 3"/>
          <p:cNvSpPr>
            <a:spLocks noGrp="1"/>
          </p:cNvSpPr>
          <p:nvPr>
            <p:ph type="sldNum" sz="quarter" idx="12"/>
          </p:nvPr>
        </p:nvSpPr>
        <p:spPr/>
        <p:txBody>
          <a:bodyPr/>
          <a:lstStyle/>
          <a:p>
            <a:fld id="{58B00B69-A00F-413A-94C3-59E7A865CA64}" type="slidenum">
              <a:rPr lang="en-US" smtClean="0"/>
              <a:t>‹#›</a:t>
            </a:fld>
            <a:endParaRPr lang="en-US" dirty="0"/>
          </a:p>
        </p:txBody>
      </p:sp>
      <p:sp>
        <p:nvSpPr>
          <p:cNvPr id="5" name="Rectangle 4"/>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6" name="Rectangle 5"/>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8"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TF 11/19</a:t>
            </a:r>
            <a:endParaRPr lang="en-US" sz="900" dirty="0"/>
          </a:p>
        </p:txBody>
      </p:sp>
    </p:spTree>
    <p:extLst>
      <p:ext uri="{BB962C8B-B14F-4D97-AF65-F5344CB8AC3E}">
        <p14:creationId xmlns:p14="http://schemas.microsoft.com/office/powerpoint/2010/main" val="283271199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rgbClr val="0D0C73"/>
                </a:solidFill>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solidFill>
                  <a:srgbClr val="0D0C73"/>
                </a:solidFill>
              </a:defRPr>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lvl1pPr>
              <a:defRPr/>
            </a:lvl1pPr>
          </a:lstStyle>
          <a:p>
            <a:fld id="{BD7F001D-AFDA-4F88-89DC-5736368E09F4}" type="datetimeFigureOut">
              <a:rPr lang="en-US" smtClean="0"/>
              <a:t>5/6/2020</a:t>
            </a:fld>
            <a:endParaRPr lang="en-US" dirty="0"/>
          </a:p>
        </p:txBody>
      </p:sp>
      <p:sp>
        <p:nvSpPr>
          <p:cNvPr id="7" name="Slide Number Placeholder 6"/>
          <p:cNvSpPr>
            <a:spLocks noGrp="1"/>
          </p:cNvSpPr>
          <p:nvPr>
            <p:ph type="sldNum" sz="quarter" idx="12"/>
          </p:nvPr>
        </p:nvSpPr>
        <p:spPr/>
        <p:txBody>
          <a:bodyPr/>
          <a:lstStyle/>
          <a:p>
            <a:fld id="{58B00B69-A00F-413A-94C3-59E7A865CA64}" type="slidenum">
              <a:rPr lang="en-US" smtClean="0"/>
              <a:t>‹#›</a:t>
            </a:fld>
            <a:endParaRPr lang="en-US" dirty="0"/>
          </a:p>
        </p:txBody>
      </p:sp>
      <p:sp>
        <p:nvSpPr>
          <p:cNvPr id="8" name="Rectangle 7"/>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9" name="Rectangle 8"/>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1"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TF 11/19</a:t>
            </a:r>
            <a:endParaRPr lang="en-US" sz="900" dirty="0"/>
          </a:p>
        </p:txBody>
      </p:sp>
    </p:spTree>
    <p:extLst>
      <p:ext uri="{BB962C8B-B14F-4D97-AF65-F5344CB8AC3E}">
        <p14:creationId xmlns:p14="http://schemas.microsoft.com/office/powerpoint/2010/main" val="369348414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rgbClr val="0D0C73"/>
                </a:solidFill>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D7F001D-AFDA-4F88-89DC-5736368E09F4}" type="datetimeFigureOut">
              <a:rPr lang="en-US" smtClean="0"/>
              <a:t>5/6/2020</a:t>
            </a:fld>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58B00B69-A00F-413A-94C3-59E7A865CA64}" type="slidenum">
              <a:rPr lang="en-US" smtClean="0"/>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3" name="Rectangle 12"/>
          <p:cNvSpPr/>
          <p:nvPr/>
        </p:nvSpPr>
        <p:spPr>
          <a:xfrm>
            <a:off x="0" y="0"/>
            <a:ext cx="12192000" cy="152400"/>
          </a:xfrm>
          <a:prstGeom prst="rect">
            <a:avLst/>
          </a:prstGeom>
          <a:solidFill>
            <a:srgbClr val="0D0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4" name="Rectangle 13"/>
          <p:cNvSpPr/>
          <p:nvPr/>
        </p:nvSpPr>
        <p:spPr>
          <a:xfrm>
            <a:off x="0" y="152400"/>
            <a:ext cx="12192000" cy="76200"/>
          </a:xfrm>
          <a:prstGeom prst="rect">
            <a:avLst/>
          </a:prstGeom>
          <a:solidFill>
            <a:srgbClr val="E1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p>
        </p:txBody>
      </p:sp>
      <p:sp>
        <p:nvSpPr>
          <p:cNvPr id="15" name="Slide Number Placeholder 5"/>
          <p:cNvSpPr txBox="1">
            <a:spLocks/>
          </p:cNvSpPr>
          <p:nvPr userDrawn="1"/>
        </p:nvSpPr>
        <p:spPr>
          <a:xfrm>
            <a:off x="11176000" y="-60325"/>
            <a:ext cx="1016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t>TF 11/19</a:t>
            </a:r>
            <a:endParaRPr lang="en-US" sz="900" dirty="0"/>
          </a:p>
        </p:txBody>
      </p:sp>
    </p:spTree>
    <p:extLst>
      <p:ext uri="{BB962C8B-B14F-4D97-AF65-F5344CB8AC3E}">
        <p14:creationId xmlns:p14="http://schemas.microsoft.com/office/powerpoint/2010/main" val="327467975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D7F001D-AFDA-4F88-89DC-5736368E09F4}" type="datetimeFigureOut">
              <a:rPr lang="en-US" smtClean="0"/>
              <a:t>5/6/2020</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8B00B69-A00F-413A-94C3-59E7A865CA64}" type="slidenum">
              <a:rPr lang="en-US" smtClean="0"/>
              <a:t>‹#›</a:t>
            </a:fld>
            <a:endParaRPr lang="en-US" dirty="0"/>
          </a:p>
        </p:txBody>
      </p:sp>
      <p:pic>
        <p:nvPicPr>
          <p:cNvPr id="7" name="Picture 6"/>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9907" y="6019800"/>
            <a:ext cx="1543551" cy="685800"/>
          </a:xfrm>
          <a:prstGeom prst="rect">
            <a:avLst/>
          </a:prstGeom>
        </p:spPr>
      </p:pic>
    </p:spTree>
    <p:extLst>
      <p:ext uri="{BB962C8B-B14F-4D97-AF65-F5344CB8AC3E}">
        <p14:creationId xmlns:p14="http://schemas.microsoft.com/office/powerpoint/2010/main" val="2412264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Century Gothic" panose="020B0502020202020204" pitchFamily="34" charset="0"/>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Century Gothic" panose="020B0502020202020204" pitchFamily="34" charset="0"/>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Century Gothic" panose="020B0502020202020204" pitchFamily="34" charset="0"/>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Century Gothic" panose="020B0502020202020204" pitchFamily="34" charset="0"/>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Century Gothic" panose="020B0502020202020204" pitchFamily="34" charset="0"/>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Century Gothic" panose="020B0502020202020204"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hyperlink" Target="https://www.doli.virginia.gov/voluntary-protection-program/" TargetMode="External"/><Relationship Id="rId3" Type="http://schemas.openxmlformats.org/officeDocument/2006/relationships/slideLayout" Target="../slideLayouts/slideLayout2.xml"/><Relationship Id="rId7" Type="http://schemas.openxmlformats.org/officeDocument/2006/relationships/hyperlink" Target="https://www.doli.virginia.gov/boiler-safety/" TargetMode="External"/><Relationship Id="rId12" Type="http://schemas.openxmlformats.org/officeDocument/2006/relationships/image" Target="../media/image4.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hyperlink" Target="https://www.osha.gov/vpp/policy-memo5" TargetMode="External"/><Relationship Id="rId11" Type="http://schemas.openxmlformats.org/officeDocument/2006/relationships/image" Target="../media/image3.png"/><Relationship Id="rId5" Type="http://schemas.openxmlformats.org/officeDocument/2006/relationships/hyperlink" Target="https://www.bls.gov/iif/oshwc/osh/os/summ1_00_2018.htm" TargetMode="External"/><Relationship Id="rId10" Type="http://schemas.openxmlformats.org/officeDocument/2006/relationships/hyperlink" Target="http://www.gpo.gov/fdsys/pkg/FR-2009-01-09/pdf/E9-165.pdf" TargetMode="External"/><Relationship Id="rId4" Type="http://schemas.openxmlformats.org/officeDocument/2006/relationships/notesSlide" Target="../notesSlides/notesSlide2.xml"/><Relationship Id="rId9" Type="http://schemas.openxmlformats.org/officeDocument/2006/relationships/hyperlink" Target="https://www.osha.gov/dcsp/vpp/index.html"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png"/><Relationship Id="rId5" Type="http://schemas.openxmlformats.org/officeDocument/2006/relationships/image" Target="../media/image5.tmp"/><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microsoft.com/office/2007/relationships/media" Target="../media/media5.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9.png"/><Relationship Id="rId2" Type="http://schemas.microsoft.com/office/2007/relationships/media" Target="../media/media6.mp3"/><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hyperlink" Target="https://www.doli.virginia.gov/boiler-safety/" TargetMode="External"/><Relationship Id="rId4" Type="http://schemas.openxmlformats.org/officeDocument/2006/relationships/notesSlide" Target="../notesSlides/notesSlide6.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4.png"/><Relationship Id="rId2" Type="http://schemas.microsoft.com/office/2007/relationships/media" Target="../media/media6.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hyperlink" Target="https://www.doli.virginia.gov/boiler-safety/"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3.png"/><Relationship Id="rId5" Type="http://schemas.openxmlformats.org/officeDocument/2006/relationships/hyperlink" Target="https://www.doli.virginia.gov/vosh-programs/virginia-unique/"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820" y="2972275"/>
            <a:ext cx="8229600" cy="743712"/>
          </a:xfrm>
        </p:spPr>
        <p:txBody>
          <a:bodyPr/>
          <a:lstStyle/>
          <a:p>
            <a:pPr algn="ctr"/>
            <a:r>
              <a:rPr lang="en-US" sz="6000" b="1" dirty="0" smtClean="0"/>
              <a:t>Helpful Websites</a:t>
            </a:r>
            <a:endParaRPr lang="en-US" sz="6000" b="1" dirty="0"/>
          </a:p>
        </p:txBody>
      </p:sp>
      <p:pic>
        <p:nvPicPr>
          <p:cNvPr id="3" name="Picture 2"/>
          <p:cNvPicPr>
            <a:picLocks noChangeAspect="1"/>
          </p:cNvPicPr>
          <p:nvPr/>
        </p:nvPicPr>
        <p:blipFill>
          <a:blip r:embed="rId5"/>
          <a:stretch>
            <a:fillRect/>
          </a:stretch>
        </p:blipFill>
        <p:spPr>
          <a:xfrm>
            <a:off x="10511856" y="5772469"/>
            <a:ext cx="1450974" cy="914479"/>
          </a:xfrm>
          <a:prstGeom prst="rect">
            <a:avLst/>
          </a:prstGeom>
        </p:spPr>
      </p:pic>
      <p:sp>
        <p:nvSpPr>
          <p:cNvPr id="6" name="TextBox 5"/>
          <p:cNvSpPr txBox="1"/>
          <p:nvPr/>
        </p:nvSpPr>
        <p:spPr>
          <a:xfrm>
            <a:off x="154813" y="6379171"/>
            <a:ext cx="307702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Press the spacebar to continue</a:t>
            </a:r>
            <a:endParaRPr lang="en-US" sz="1400" dirty="0"/>
          </a:p>
        </p:txBody>
      </p:sp>
      <p:pic>
        <p:nvPicPr>
          <p:cNvPr id="5" name="Red Musta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4813" y="345374"/>
            <a:ext cx="609600" cy="609600"/>
          </a:xfrm>
          <a:prstGeom prst="rect">
            <a:avLst/>
          </a:prstGeom>
        </p:spPr>
      </p:pic>
    </p:spTree>
    <p:extLst>
      <p:ext uri="{BB962C8B-B14F-4D97-AF65-F5344CB8AC3E}">
        <p14:creationId xmlns:p14="http://schemas.microsoft.com/office/powerpoint/2010/main" val="3849148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091" numSld="999">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743712"/>
          </a:xfrm>
        </p:spPr>
        <p:txBody>
          <a:bodyPr/>
          <a:lstStyle/>
          <a:p>
            <a:r>
              <a:rPr lang="en-US" b="1" dirty="0" smtClean="0"/>
              <a:t>Helpful Websites</a:t>
            </a:r>
            <a:endParaRPr lang="en-US" b="1" dirty="0"/>
          </a:p>
        </p:txBody>
      </p:sp>
      <p:sp>
        <p:nvSpPr>
          <p:cNvPr id="7" name="TextBox 6"/>
          <p:cNvSpPr txBox="1"/>
          <p:nvPr/>
        </p:nvSpPr>
        <p:spPr>
          <a:xfrm>
            <a:off x="1488374" y="1625798"/>
            <a:ext cx="9631680" cy="5232202"/>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800" b="1" u="sng" dirty="0">
                <a:solidFill>
                  <a:srgbClr val="002060"/>
                </a:solidFill>
                <a:latin typeface="Century Gothic" panose="020B0502020202020204" pitchFamily="34" charset="0"/>
                <a:hlinkClick r:id="rId5" tooltip="Click here to look up BLS rates"/>
              </a:rPr>
              <a:t>Click here to look up BLS Industry and Illness Rates</a:t>
            </a:r>
            <a:endParaRPr lang="en-US" sz="2800" b="1" u="sng" dirty="0">
              <a:solidFill>
                <a:srgbClr val="002060"/>
              </a:solidFill>
              <a:latin typeface="Century Gothic" panose="020B0502020202020204" pitchFamily="34" charset="0"/>
            </a:endParaRPr>
          </a:p>
          <a:p>
            <a:pPr marL="285750" indent="-285750">
              <a:spcAft>
                <a:spcPts val="2400"/>
              </a:spcAft>
              <a:buFont typeface="Arial" panose="020B0604020202020204" pitchFamily="34" charset="0"/>
              <a:buChar char="•"/>
            </a:pPr>
            <a:r>
              <a:rPr lang="en-US" sz="2800" b="1" u="sng" dirty="0">
                <a:solidFill>
                  <a:srgbClr val="002060"/>
                </a:solidFill>
                <a:latin typeface="Century Gothic" panose="020B0502020202020204" pitchFamily="34" charset="0"/>
                <a:hlinkClick r:id="rId6" tooltip="Click here to read OSHA VPP Memo #5"/>
              </a:rPr>
              <a:t>Click here to read OSHA VPP Memo #5</a:t>
            </a:r>
            <a:endParaRPr lang="en-US" sz="2800" b="1" u="sng" dirty="0">
              <a:solidFill>
                <a:srgbClr val="002060"/>
              </a:solidFill>
              <a:latin typeface="Century Gothic" panose="020B0502020202020204" pitchFamily="34" charset="0"/>
            </a:endParaRPr>
          </a:p>
          <a:p>
            <a:pPr marL="285750" indent="-285750">
              <a:spcAft>
                <a:spcPts val="2400"/>
              </a:spcAft>
              <a:buFont typeface="Arial" panose="020B0604020202020204" pitchFamily="34" charset="0"/>
              <a:buChar char="•"/>
            </a:pPr>
            <a:r>
              <a:rPr lang="en-US" sz="2800" b="1" u="sng" dirty="0">
                <a:solidFill>
                  <a:srgbClr val="002060"/>
                </a:solidFill>
                <a:latin typeface="Century Gothic" panose="020B0502020202020204" pitchFamily="34" charset="0"/>
                <a:hlinkClick r:id="rId7" tooltip="Click here for Pressure Vessels Information"/>
              </a:rPr>
              <a:t>Click here for Pressure Vessels Information</a:t>
            </a:r>
            <a:endParaRPr lang="en-US" sz="2800" b="1" u="sng" dirty="0">
              <a:solidFill>
                <a:srgbClr val="002060"/>
              </a:solidFill>
              <a:latin typeface="Century Gothic" panose="020B0502020202020204" pitchFamily="34" charset="0"/>
            </a:endParaRPr>
          </a:p>
          <a:p>
            <a:pPr marL="285750" indent="-285750">
              <a:spcAft>
                <a:spcPts val="2400"/>
              </a:spcAft>
              <a:buFont typeface="Arial" panose="020B0604020202020204" pitchFamily="34" charset="0"/>
              <a:buChar char="•"/>
            </a:pPr>
            <a:r>
              <a:rPr lang="en-US" sz="2800" b="1" u="sng" dirty="0">
                <a:solidFill>
                  <a:srgbClr val="002060"/>
                </a:solidFill>
                <a:latin typeface="Century Gothic" panose="020B0502020202020204" pitchFamily="34" charset="0"/>
                <a:hlinkClick r:id="rId8" tooltip="Click here for Virginia VPP Information"/>
              </a:rPr>
              <a:t>Click here for Virginia VPP Information</a:t>
            </a:r>
            <a:endParaRPr lang="en-US" sz="2800" b="1" u="sng" dirty="0">
              <a:solidFill>
                <a:srgbClr val="002060"/>
              </a:solidFill>
              <a:latin typeface="Century Gothic" panose="020B0502020202020204" pitchFamily="34" charset="0"/>
            </a:endParaRPr>
          </a:p>
          <a:p>
            <a:pPr marL="285750" indent="-285750">
              <a:spcAft>
                <a:spcPts val="2400"/>
              </a:spcAft>
              <a:buFont typeface="Arial" panose="020B0604020202020204" pitchFamily="34" charset="0"/>
              <a:buChar char="•"/>
            </a:pPr>
            <a:r>
              <a:rPr lang="en-US" sz="2800" b="1" u="sng" dirty="0">
                <a:solidFill>
                  <a:srgbClr val="002060"/>
                </a:solidFill>
                <a:latin typeface="Century Gothic" panose="020B0502020202020204" pitchFamily="34" charset="0"/>
                <a:hlinkClick r:id="rId9" tooltip="Click here for US Department of Labor &amp; Industry VPP Information"/>
              </a:rPr>
              <a:t>US Department of Labor and Industry VPP</a:t>
            </a:r>
            <a:endParaRPr lang="en-US" sz="2800" b="1" u="sng" dirty="0">
              <a:solidFill>
                <a:srgbClr val="002060"/>
              </a:solidFill>
              <a:latin typeface="Century Gothic" panose="020B0502020202020204" pitchFamily="34" charset="0"/>
            </a:endParaRPr>
          </a:p>
          <a:p>
            <a:pPr marL="285750" indent="-285750">
              <a:spcAft>
                <a:spcPts val="2400"/>
              </a:spcAft>
              <a:buFont typeface="Arial" panose="020B0604020202020204" pitchFamily="34" charset="0"/>
              <a:buChar char="•"/>
            </a:pPr>
            <a:r>
              <a:rPr lang="en-US" sz="2800" b="1" u="sng" dirty="0">
                <a:solidFill>
                  <a:srgbClr val="002060"/>
                </a:solidFill>
                <a:latin typeface="Century Gothic" panose="020B0502020202020204" pitchFamily="34" charset="0"/>
                <a:hlinkClick r:id="rId10" tooltip="Click here for the OSHA Federal Register Notice, 1/9/2009"/>
              </a:rPr>
              <a:t>OSHA Federal Register Notice, January 9, 2009(VPP SHMS and the Elements starting on Page 936)</a:t>
            </a:r>
            <a:endParaRPr lang="en-US" sz="2800" b="1" u="sng" dirty="0">
              <a:solidFill>
                <a:srgbClr val="002060"/>
              </a:solidFill>
              <a:latin typeface="Century Gothic" panose="020B0502020202020204" pitchFamily="34" charset="0"/>
            </a:endParaRPr>
          </a:p>
          <a:p>
            <a:pPr marL="285750" indent="-285750">
              <a:buFont typeface="Arial" panose="020B0604020202020204" pitchFamily="34" charset="0"/>
              <a:buChar char="•"/>
            </a:pPr>
            <a:endParaRPr lang="en-US" dirty="0">
              <a:solidFill>
                <a:prstClr val="black"/>
              </a:solidFill>
              <a:latin typeface="Calibri"/>
            </a:endParaRPr>
          </a:p>
        </p:txBody>
      </p:sp>
      <p:pic>
        <p:nvPicPr>
          <p:cNvPr id="3" name="Picture 2"/>
          <p:cNvPicPr>
            <a:picLocks noChangeAspect="1"/>
          </p:cNvPicPr>
          <p:nvPr/>
        </p:nvPicPr>
        <p:blipFill>
          <a:blip r:embed="rId11"/>
          <a:stretch>
            <a:fillRect/>
          </a:stretch>
        </p:blipFill>
        <p:spPr>
          <a:xfrm>
            <a:off x="10511856" y="5772469"/>
            <a:ext cx="1450974" cy="914479"/>
          </a:xfrm>
          <a:prstGeom prst="rect">
            <a:avLst/>
          </a:prstGeom>
        </p:spPr>
      </p:pic>
      <p:pic>
        <p:nvPicPr>
          <p:cNvPr id="4" name="Slide 1">
            <a:hlinkClick r:id="" action="ppaction://media"/>
          </p:cNvPr>
          <p:cNvPicPr>
            <a:picLocks noChangeAspect="1"/>
          </p:cNvPicPr>
          <p:nvPr>
            <a:audioFile r:link="rId1"/>
            <p:extLst>
              <p:ext uri="{DAA4B4D4-6D71-4841-9C94-3DE7FCFB9230}">
                <p14:media xmlns:p14="http://schemas.microsoft.com/office/powerpoint/2010/main" r:embed="rId2">
                  <p14:trim st="2323"/>
                </p14:media>
              </p:ext>
            </p:extLst>
          </p:nvPr>
        </p:nvPicPr>
        <p:blipFill>
          <a:blip r:embed="rId12"/>
          <a:stretch>
            <a:fillRect/>
          </a:stretch>
        </p:blipFill>
        <p:spPr>
          <a:xfrm>
            <a:off x="154813" y="349885"/>
            <a:ext cx="487363" cy="487363"/>
          </a:xfrm>
          <a:prstGeom prst="rect">
            <a:avLst/>
          </a:prstGeom>
        </p:spPr>
      </p:pic>
      <p:sp>
        <p:nvSpPr>
          <p:cNvPr id="6" name="TextBox 5"/>
          <p:cNvSpPr txBox="1"/>
          <p:nvPr/>
        </p:nvSpPr>
        <p:spPr>
          <a:xfrm>
            <a:off x="154813" y="6379171"/>
            <a:ext cx="307702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Press the spacebar to continue</a:t>
            </a:r>
            <a:endParaRPr lang="en-US" sz="1400" dirty="0"/>
          </a:p>
        </p:txBody>
      </p:sp>
    </p:spTree>
    <p:extLst>
      <p:ext uri="{BB962C8B-B14F-4D97-AF65-F5344CB8AC3E}">
        <p14:creationId xmlns:p14="http://schemas.microsoft.com/office/powerpoint/2010/main" val="1501135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1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796" y="96194"/>
            <a:ext cx="8536408" cy="1048512"/>
          </a:xfrm>
        </p:spPr>
        <p:txBody>
          <a:bodyPr/>
          <a:lstStyle/>
          <a:p>
            <a:r>
              <a:rPr lang="en-US" sz="3600" b="1" dirty="0"/>
              <a:t>Special Government Employees (SGE)</a:t>
            </a:r>
          </a:p>
        </p:txBody>
      </p:sp>
      <p:sp>
        <p:nvSpPr>
          <p:cNvPr id="3" name="Content Placeholder 2"/>
          <p:cNvSpPr>
            <a:spLocks noGrp="1"/>
          </p:cNvSpPr>
          <p:nvPr>
            <p:ph idx="1"/>
          </p:nvPr>
        </p:nvSpPr>
        <p:spPr>
          <a:xfrm>
            <a:off x="609600" y="1491777"/>
            <a:ext cx="10972800" cy="4389120"/>
          </a:xfrm>
        </p:spPr>
        <p:txBody>
          <a:bodyPr/>
          <a:lstStyle/>
          <a:p>
            <a:r>
              <a:rPr lang="en-US" dirty="0" smtClean="0"/>
              <a:t>Enter </a:t>
            </a:r>
            <a:r>
              <a:rPr lang="en-US" b="1" dirty="0" smtClean="0"/>
              <a:t>all</a:t>
            </a:r>
            <a:r>
              <a:rPr lang="en-US" dirty="0" smtClean="0"/>
              <a:t> SGE’s </a:t>
            </a:r>
            <a:r>
              <a:rPr lang="en-US" b="1" dirty="0" smtClean="0"/>
              <a:t>information</a:t>
            </a:r>
            <a:r>
              <a:rPr lang="en-US" dirty="0" smtClean="0"/>
              <a:t> at the </a:t>
            </a:r>
            <a:r>
              <a:rPr lang="en-US" dirty="0" smtClean="0"/>
              <a:t>location</a:t>
            </a:r>
          </a:p>
          <a:p>
            <a:endParaRPr lang="en-US" dirty="0" smtClean="0"/>
          </a:p>
          <a:p>
            <a:r>
              <a:rPr lang="en-US" dirty="0" smtClean="0"/>
              <a:t>Under SGE Activity, use the </a:t>
            </a:r>
            <a:r>
              <a:rPr lang="en-US" b="1" dirty="0" smtClean="0"/>
              <a:t>drop</a:t>
            </a:r>
            <a:r>
              <a:rPr lang="en-US" dirty="0" smtClean="0"/>
              <a:t> </a:t>
            </a:r>
            <a:r>
              <a:rPr lang="en-US" b="1" dirty="0" smtClean="0"/>
              <a:t>down</a:t>
            </a:r>
            <a:r>
              <a:rPr lang="en-US" dirty="0" smtClean="0"/>
              <a:t> list to select an </a:t>
            </a:r>
            <a:r>
              <a:rPr lang="en-US" b="1" dirty="0" smtClean="0"/>
              <a:t>activity</a:t>
            </a:r>
            <a:r>
              <a:rPr lang="en-US" dirty="0" smtClean="0"/>
              <a:t> that was </a:t>
            </a:r>
            <a:r>
              <a:rPr lang="en-US" b="1" dirty="0" smtClean="0"/>
              <a:t>performed</a:t>
            </a:r>
            <a:r>
              <a:rPr lang="en-US" dirty="0" smtClean="0"/>
              <a:t> during the last </a:t>
            </a:r>
            <a:r>
              <a:rPr lang="en-US" b="1" dirty="0" smtClean="0"/>
              <a:t>12 months</a:t>
            </a:r>
            <a:r>
              <a:rPr lang="en-US" dirty="0" smtClean="0"/>
              <a:t>. (1 SGE per line / 5 activities  per SGE)</a:t>
            </a:r>
            <a:endParaRPr lang="en-US" dirty="0"/>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1563" y="4019873"/>
            <a:ext cx="7749863" cy="2104901"/>
          </a:xfrm>
          <a:prstGeom prst="rect">
            <a:avLst/>
          </a:prstGeom>
        </p:spPr>
      </p:pic>
      <p:cxnSp>
        <p:nvCxnSpPr>
          <p:cNvPr id="6" name="Straight Arrow Connector 5"/>
          <p:cNvCxnSpPr/>
          <p:nvPr/>
        </p:nvCxnSpPr>
        <p:spPr>
          <a:xfrm flipH="1">
            <a:off x="3352800" y="3352800"/>
            <a:ext cx="2743200" cy="2286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9079675" y="3352800"/>
            <a:ext cx="0" cy="1981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6"/>
          <a:stretch>
            <a:fillRect/>
          </a:stretch>
        </p:blipFill>
        <p:spPr>
          <a:xfrm>
            <a:off x="10517608" y="5772470"/>
            <a:ext cx="1450974" cy="914479"/>
          </a:xfrm>
          <a:prstGeom prst="rect">
            <a:avLst/>
          </a:prstGeom>
        </p:spPr>
      </p:pic>
      <p:pic>
        <p:nvPicPr>
          <p:cNvPr id="7"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2237" y="365918"/>
            <a:ext cx="487363" cy="487363"/>
          </a:xfrm>
          <a:prstGeom prst="rect">
            <a:avLst/>
          </a:prstGeom>
        </p:spPr>
      </p:pic>
      <p:sp>
        <p:nvSpPr>
          <p:cNvPr id="9" name="TextBox 8"/>
          <p:cNvSpPr txBox="1"/>
          <p:nvPr/>
        </p:nvSpPr>
        <p:spPr>
          <a:xfrm>
            <a:off x="154813" y="6379171"/>
            <a:ext cx="307702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Press the spacebar to continue</a:t>
            </a:r>
            <a:endParaRPr lang="en-US" sz="1400" dirty="0"/>
          </a:p>
        </p:txBody>
      </p:sp>
    </p:spTree>
    <p:extLst>
      <p:ext uri="{BB962C8B-B14F-4D97-AF65-F5344CB8AC3E}">
        <p14:creationId xmlns:p14="http://schemas.microsoft.com/office/powerpoint/2010/main" val="2740692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2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8229600" cy="685800"/>
          </a:xfrm>
        </p:spPr>
        <p:txBody>
          <a:bodyPr/>
          <a:lstStyle/>
          <a:p>
            <a:r>
              <a:rPr lang="en-US" b="1" dirty="0" smtClean="0"/>
              <a:t>Attachments</a:t>
            </a:r>
            <a:endParaRPr lang="en-US" b="1" dirty="0"/>
          </a:p>
        </p:txBody>
      </p:sp>
      <p:pic>
        <p:nvPicPr>
          <p:cNvPr id="5125" name="Picture 5" descr="C:\Users\wxk39872\AppData\Local\Microsoft\Windows\Temporary Internet Files\Content.IE5\Q5SUNGLU\simple_attachment_icon_by_socketz[1].png"/>
          <p:cNvPicPr>
            <a:picLocks noChangeAspect="1" noChangeArrowheads="1"/>
          </p:cNvPicPr>
          <p:nvPr/>
        </p:nvPicPr>
        <p:blipFill rotWithShape="1">
          <a:blip r:embed="rId5">
            <a:extLst>
              <a:ext uri="{28A0092B-C50C-407E-A947-70E740481C1C}">
                <a14:useLocalDpi xmlns:a14="http://schemas.microsoft.com/office/drawing/2010/main" val="0"/>
              </a:ext>
            </a:extLst>
          </a:blip>
          <a:srcRect b="41162"/>
          <a:stretch/>
        </p:blipFill>
        <p:spPr bwMode="auto">
          <a:xfrm>
            <a:off x="6172200" y="4572000"/>
            <a:ext cx="2971800" cy="17485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85800" y="1383349"/>
            <a:ext cx="10972800" cy="4389120"/>
          </a:xfrm>
        </p:spPr>
        <p:txBody>
          <a:bodyPr/>
          <a:lstStyle/>
          <a:p>
            <a:r>
              <a:rPr lang="en-US" dirty="0" smtClean="0"/>
              <a:t>Each attachment </a:t>
            </a:r>
            <a:r>
              <a:rPr lang="en-US" b="1" dirty="0" smtClean="0"/>
              <a:t>needs</a:t>
            </a:r>
            <a:r>
              <a:rPr lang="en-US" dirty="0" smtClean="0"/>
              <a:t> to be </a:t>
            </a:r>
            <a:r>
              <a:rPr lang="en-US" b="1" dirty="0" smtClean="0"/>
              <a:t>listed</a:t>
            </a:r>
            <a:r>
              <a:rPr lang="en-US" dirty="0" smtClean="0"/>
              <a:t> in the </a:t>
            </a:r>
            <a:r>
              <a:rPr lang="en-US" b="1" dirty="0" smtClean="0"/>
              <a:t>attachment</a:t>
            </a:r>
            <a:r>
              <a:rPr lang="en-US" dirty="0" smtClean="0"/>
              <a:t> </a:t>
            </a:r>
            <a:r>
              <a:rPr lang="en-US" dirty="0" smtClean="0"/>
              <a:t>section</a:t>
            </a:r>
          </a:p>
          <a:p>
            <a:endParaRPr lang="en-US" dirty="0" smtClean="0"/>
          </a:p>
          <a:p>
            <a:r>
              <a:rPr lang="en-US" dirty="0" smtClean="0"/>
              <a:t>Attachments should be </a:t>
            </a:r>
            <a:r>
              <a:rPr lang="en-US" b="1" dirty="0" smtClean="0"/>
              <a:t>limited</a:t>
            </a:r>
            <a:r>
              <a:rPr lang="en-US" dirty="0" smtClean="0"/>
              <a:t> to </a:t>
            </a:r>
            <a:r>
              <a:rPr lang="en-US" b="1" dirty="0" smtClean="0"/>
              <a:t>2 pages</a:t>
            </a:r>
          </a:p>
          <a:p>
            <a:pPr lvl="1"/>
            <a:r>
              <a:rPr lang="en-US" b="1" dirty="0" smtClean="0"/>
              <a:t>Exception of PSM </a:t>
            </a:r>
            <a:r>
              <a:rPr lang="en-US" b="1" dirty="0" smtClean="0"/>
              <a:t>sites</a:t>
            </a:r>
          </a:p>
          <a:p>
            <a:pPr lvl="1"/>
            <a:endParaRPr lang="en-US" b="1" dirty="0" smtClean="0"/>
          </a:p>
          <a:p>
            <a:r>
              <a:rPr lang="en-US" dirty="0" smtClean="0"/>
              <a:t>Attachments need to be </a:t>
            </a:r>
            <a:r>
              <a:rPr lang="en-US" b="1" dirty="0" smtClean="0"/>
              <a:t>numbered</a:t>
            </a:r>
            <a:r>
              <a:rPr lang="en-US" dirty="0" smtClean="0"/>
              <a:t> according to the list</a:t>
            </a:r>
            <a:endParaRPr lang="en-US" dirty="0"/>
          </a:p>
        </p:txBody>
      </p:sp>
      <p:pic>
        <p:nvPicPr>
          <p:cNvPr id="4" name="Picture 3"/>
          <p:cNvPicPr>
            <a:picLocks noChangeAspect="1"/>
          </p:cNvPicPr>
          <p:nvPr/>
        </p:nvPicPr>
        <p:blipFill>
          <a:blip r:embed="rId6"/>
          <a:stretch>
            <a:fillRect/>
          </a:stretch>
        </p:blipFill>
        <p:spPr>
          <a:xfrm>
            <a:off x="10506105" y="5772469"/>
            <a:ext cx="1450974" cy="914479"/>
          </a:xfrm>
          <a:prstGeom prst="rect">
            <a:avLst/>
          </a:prstGeom>
        </p:spPr>
      </p:pic>
      <p:pic>
        <p:nvPicPr>
          <p:cNvPr id="5" name="Slid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2237" y="312737"/>
            <a:ext cx="487363" cy="487363"/>
          </a:xfrm>
          <a:prstGeom prst="rect">
            <a:avLst/>
          </a:prstGeom>
        </p:spPr>
      </p:pic>
      <p:sp>
        <p:nvSpPr>
          <p:cNvPr id="7" name="TextBox 6"/>
          <p:cNvSpPr txBox="1"/>
          <p:nvPr/>
        </p:nvSpPr>
        <p:spPr>
          <a:xfrm>
            <a:off x="154813" y="6379171"/>
            <a:ext cx="307702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Press the spacebar to continue</a:t>
            </a:r>
            <a:endParaRPr lang="en-US" sz="1400" dirty="0"/>
          </a:p>
        </p:txBody>
      </p:sp>
    </p:spTree>
    <p:extLst>
      <p:ext uri="{BB962C8B-B14F-4D97-AF65-F5344CB8AC3E}">
        <p14:creationId xmlns:p14="http://schemas.microsoft.com/office/powerpoint/2010/main" val="18578845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4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667512"/>
          </a:xfrm>
        </p:spPr>
        <p:txBody>
          <a:bodyPr/>
          <a:lstStyle/>
          <a:p>
            <a:r>
              <a:rPr lang="en-US" b="1" dirty="0" smtClean="0"/>
              <a:t>Incentive Programs</a:t>
            </a:r>
            <a:endParaRPr lang="en-US" b="1" dirty="0"/>
          </a:p>
        </p:txBody>
      </p:sp>
      <p:sp>
        <p:nvSpPr>
          <p:cNvPr id="3" name="Content Placeholder 2"/>
          <p:cNvSpPr>
            <a:spLocks noGrp="1"/>
          </p:cNvSpPr>
          <p:nvPr>
            <p:ph idx="1"/>
          </p:nvPr>
        </p:nvSpPr>
        <p:spPr>
          <a:xfrm>
            <a:off x="1981200" y="1364411"/>
            <a:ext cx="8229600" cy="4876800"/>
          </a:xfrm>
        </p:spPr>
        <p:txBody>
          <a:bodyPr>
            <a:normAutofit/>
          </a:bodyPr>
          <a:lstStyle/>
          <a:p>
            <a:r>
              <a:rPr lang="en-US" dirty="0" smtClean="0"/>
              <a:t>Explain any </a:t>
            </a:r>
            <a:r>
              <a:rPr lang="en-US" b="1" u="sng" dirty="0" smtClean="0"/>
              <a:t>incentive programs </a:t>
            </a:r>
            <a:r>
              <a:rPr lang="en-US" dirty="0" smtClean="0"/>
              <a:t>the site has.</a:t>
            </a:r>
          </a:p>
          <a:p>
            <a:pPr lvl="1"/>
            <a:r>
              <a:rPr lang="en-US" dirty="0" smtClean="0"/>
              <a:t>Examples include:</a:t>
            </a:r>
          </a:p>
          <a:p>
            <a:pPr lvl="1"/>
            <a:r>
              <a:rPr lang="en-US" dirty="0" smtClean="0"/>
              <a:t>Near Missing Reporting </a:t>
            </a:r>
          </a:p>
          <a:p>
            <a:pPr lvl="1"/>
            <a:r>
              <a:rPr lang="en-US" dirty="0" smtClean="0"/>
              <a:t>Bonus programs</a:t>
            </a:r>
          </a:p>
          <a:p>
            <a:pPr lvl="1"/>
            <a:r>
              <a:rPr lang="en-US" dirty="0" smtClean="0"/>
              <a:t>Drawings</a:t>
            </a:r>
          </a:p>
          <a:p>
            <a:pPr lvl="1"/>
            <a:endParaRPr lang="en-US" dirty="0" smtClean="0"/>
          </a:p>
          <a:p>
            <a:r>
              <a:rPr lang="en-US" dirty="0" smtClean="0"/>
              <a:t>Refer to </a:t>
            </a:r>
            <a:r>
              <a:rPr lang="en-US" b="1" u="sng" dirty="0" smtClean="0"/>
              <a:t>Memo # 5 </a:t>
            </a:r>
            <a:r>
              <a:rPr lang="en-US" dirty="0" smtClean="0"/>
              <a:t>for additional information</a:t>
            </a:r>
            <a:endParaRPr lang="en-US" dirty="0"/>
          </a:p>
        </p:txBody>
      </p:sp>
      <p:pic>
        <p:nvPicPr>
          <p:cNvPr id="8194" name="Picture 2" descr="C:\Users\wxk39872\AppData\Local\Microsoft\Windows\Temporary Internet Files\Content.IE5\IYCDTST3\carrot_guy[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8900" y="4797630"/>
            <a:ext cx="1751062" cy="17746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10477351" y="5783972"/>
            <a:ext cx="1450974" cy="914479"/>
          </a:xfrm>
          <a:prstGeom prst="rect">
            <a:avLst/>
          </a:prstGeom>
        </p:spPr>
      </p:pic>
      <p:pic>
        <p:nvPicPr>
          <p:cNvPr id="5" name="Slide 4">
            <a:hlinkClick r:id="" action="ppaction://media"/>
          </p:cNvPr>
          <p:cNvPicPr>
            <a:picLocks noChangeAspect="1"/>
          </p:cNvPicPr>
          <p:nvPr>
            <a:audioFile r:link="rId1"/>
            <p:extLst>
              <p:ext uri="{DAA4B4D4-6D71-4841-9C94-3DE7FCFB9230}">
                <p14:media xmlns:p14="http://schemas.microsoft.com/office/powerpoint/2010/main" r:embed="rId2">
                  <p14:trim st="1008"/>
                </p14:media>
              </p:ext>
            </p:extLst>
          </p:nvPr>
        </p:nvPicPr>
        <p:blipFill>
          <a:blip r:embed="rId7"/>
          <a:stretch>
            <a:fillRect/>
          </a:stretch>
        </p:blipFill>
        <p:spPr>
          <a:xfrm>
            <a:off x="173101" y="303593"/>
            <a:ext cx="487363" cy="487363"/>
          </a:xfrm>
          <a:prstGeom prst="rect">
            <a:avLst/>
          </a:prstGeom>
        </p:spPr>
      </p:pic>
      <p:sp>
        <p:nvSpPr>
          <p:cNvPr id="7" name="TextBox 6"/>
          <p:cNvSpPr txBox="1"/>
          <p:nvPr/>
        </p:nvSpPr>
        <p:spPr>
          <a:xfrm>
            <a:off x="154813" y="6379171"/>
            <a:ext cx="307702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Press the spacebar to continue</a:t>
            </a:r>
            <a:endParaRPr lang="en-US" sz="1400" dirty="0"/>
          </a:p>
        </p:txBody>
      </p:sp>
    </p:spTree>
    <p:extLst>
      <p:ext uri="{BB962C8B-B14F-4D97-AF65-F5344CB8AC3E}">
        <p14:creationId xmlns:p14="http://schemas.microsoft.com/office/powerpoint/2010/main" val="916350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0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743712"/>
          </a:xfrm>
        </p:spPr>
        <p:txBody>
          <a:bodyPr/>
          <a:lstStyle/>
          <a:p>
            <a:r>
              <a:rPr lang="en-US" b="1" dirty="0" smtClean="0"/>
              <a:t>Pressure Vessels</a:t>
            </a:r>
            <a:endParaRPr lang="en-US" b="1" dirty="0"/>
          </a:p>
        </p:txBody>
      </p:sp>
      <p:sp>
        <p:nvSpPr>
          <p:cNvPr id="3" name="Content Placeholder 2"/>
          <p:cNvSpPr>
            <a:spLocks noGrp="1"/>
          </p:cNvSpPr>
          <p:nvPr>
            <p:ph idx="1"/>
          </p:nvPr>
        </p:nvSpPr>
        <p:spPr>
          <a:xfrm>
            <a:off x="1981200" y="1447800"/>
            <a:ext cx="8229600" cy="4389120"/>
          </a:xfrm>
        </p:spPr>
        <p:txBody>
          <a:bodyPr/>
          <a:lstStyle/>
          <a:p>
            <a:r>
              <a:rPr lang="en-US" dirty="0" smtClean="0"/>
              <a:t>Do you have any?</a:t>
            </a:r>
          </a:p>
          <a:p>
            <a:pPr lvl="1"/>
            <a:r>
              <a:rPr lang="en-US" dirty="0" smtClean="0"/>
              <a:t>List whether they are </a:t>
            </a:r>
            <a:r>
              <a:rPr lang="en-US" b="1" u="sng" dirty="0" smtClean="0"/>
              <a:t>pneumatic</a:t>
            </a:r>
            <a:r>
              <a:rPr lang="en-US" dirty="0" smtClean="0"/>
              <a:t>, </a:t>
            </a:r>
            <a:r>
              <a:rPr lang="en-US" b="1" u="sng" dirty="0" smtClean="0"/>
              <a:t>hydraulic</a:t>
            </a:r>
            <a:r>
              <a:rPr lang="en-US" dirty="0" smtClean="0"/>
              <a:t> or </a:t>
            </a:r>
            <a:r>
              <a:rPr lang="en-US" b="1" u="sng" dirty="0" smtClean="0"/>
              <a:t>reactor</a:t>
            </a:r>
            <a:r>
              <a:rPr lang="en-US" dirty="0" smtClean="0"/>
              <a:t> vessels</a:t>
            </a:r>
          </a:p>
          <a:p>
            <a:pPr lvl="1"/>
            <a:r>
              <a:rPr lang="en-US" dirty="0" smtClean="0"/>
              <a:t>How </a:t>
            </a:r>
            <a:r>
              <a:rPr lang="en-US" b="1" u="sng" dirty="0" smtClean="0"/>
              <a:t>many</a:t>
            </a:r>
            <a:r>
              <a:rPr lang="en-US" dirty="0" smtClean="0"/>
              <a:t> and where are </a:t>
            </a:r>
            <a:r>
              <a:rPr lang="en-US" smtClean="0"/>
              <a:t>they </a:t>
            </a:r>
            <a:r>
              <a:rPr lang="en-US" b="1" u="sng" smtClean="0"/>
              <a:t>located</a:t>
            </a:r>
            <a:endParaRPr lang="en-US" dirty="0" smtClean="0"/>
          </a:p>
          <a:p>
            <a:pPr lvl="1"/>
            <a:r>
              <a:rPr lang="en-US" dirty="0" smtClean="0"/>
              <a:t>If you have a document you currently use to track this information – </a:t>
            </a:r>
            <a:r>
              <a:rPr lang="en-US" b="1" u="sng" dirty="0" smtClean="0"/>
              <a:t>attach it </a:t>
            </a:r>
          </a:p>
          <a:p>
            <a:pPr lvl="1"/>
            <a:r>
              <a:rPr lang="en-US" b="1" dirty="0" smtClean="0"/>
              <a:t>Additional information can be found on </a:t>
            </a:r>
            <a:r>
              <a:rPr lang="en-US" b="1" u="sng" dirty="0" smtClean="0">
                <a:hlinkClick r:id="rId5"/>
              </a:rPr>
              <a:t>VOSH website</a:t>
            </a:r>
            <a:endParaRPr lang="en-US" b="1" u="sng" dirty="0"/>
          </a:p>
        </p:txBody>
      </p:sp>
      <p:pic>
        <p:nvPicPr>
          <p:cNvPr id="9218" name="Picture 2" descr="C:\Users\wxk39872\AppData\Local\Microsoft\Windows\Temporary Internet Files\Content.IE5\IYCDTST3\Knock-out_drum.svg[1].png"/>
          <p:cNvPicPr>
            <a:picLocks noChangeAspect="1" noChangeArrowheads="1"/>
          </p:cNvPicPr>
          <p:nvPr/>
        </p:nvPicPr>
        <p:blipFill rotWithShape="1">
          <a:blip r:embed="rId6">
            <a:extLst>
              <a:ext uri="{28A0092B-C50C-407E-A947-70E740481C1C}">
                <a14:useLocalDpi xmlns:a14="http://schemas.microsoft.com/office/drawing/2010/main" val="0"/>
              </a:ext>
            </a:extLst>
          </a:blip>
          <a:srcRect l="24000" r="24001"/>
          <a:stretch/>
        </p:blipFill>
        <p:spPr bwMode="auto">
          <a:xfrm>
            <a:off x="3886200" y="4872226"/>
            <a:ext cx="990600" cy="1905000"/>
          </a:xfrm>
          <a:prstGeom prst="rect">
            <a:avLst/>
          </a:prstGeom>
          <a:solidFill>
            <a:schemeClr val="bg1">
              <a:lumMod val="95000"/>
            </a:schemeClr>
          </a:solidFill>
          <a:extLst/>
        </p:spPr>
      </p:pic>
      <p:pic>
        <p:nvPicPr>
          <p:cNvPr id="9219" name="Picture 3" descr="C:\Users\wxk39872\AppData\Local\Microsoft\Windows\Temporary Internet Files\Content.IE5\2Y178AEY\EPR_pressure_vessel[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4419600"/>
            <a:ext cx="1066800" cy="2357626"/>
          </a:xfrm>
          <a:prstGeom prst="rect">
            <a:avLst/>
          </a:prstGeom>
          <a:solidFill>
            <a:schemeClr val="bg1"/>
          </a:solidFill>
          <a:extLst/>
        </p:spPr>
      </p:pic>
      <p:pic>
        <p:nvPicPr>
          <p:cNvPr id="4" name="Picture 3"/>
          <p:cNvPicPr>
            <a:picLocks noChangeAspect="1"/>
          </p:cNvPicPr>
          <p:nvPr/>
        </p:nvPicPr>
        <p:blipFill>
          <a:blip r:embed="rId8"/>
          <a:stretch>
            <a:fillRect/>
          </a:stretch>
        </p:blipFill>
        <p:spPr>
          <a:xfrm>
            <a:off x="10511856" y="5766718"/>
            <a:ext cx="1450974" cy="914479"/>
          </a:xfrm>
          <a:prstGeom prst="rect">
            <a:avLst/>
          </a:prstGeom>
        </p:spPr>
      </p:pic>
      <p:pic>
        <p:nvPicPr>
          <p:cNvPr id="5" name="Slide 5">
            <a:hlinkClick r:id="" action="ppaction://media"/>
          </p:cNvPr>
          <p:cNvPicPr>
            <a:picLocks noChangeAspect="1"/>
          </p:cNvPicPr>
          <p:nvPr>
            <a:audioFile r:link="rId1"/>
            <p:extLst>
              <p:ext uri="{DAA4B4D4-6D71-4841-9C94-3DE7FCFB9230}">
                <p14:media xmlns:p14="http://schemas.microsoft.com/office/powerpoint/2010/main" r:embed="rId2">
                  <p14:trim st="1040"/>
                </p14:media>
              </p:ext>
            </p:extLst>
          </p:nvPr>
        </p:nvPicPr>
        <p:blipFill>
          <a:blip r:embed="rId9"/>
          <a:stretch>
            <a:fillRect/>
          </a:stretch>
        </p:blipFill>
        <p:spPr>
          <a:xfrm>
            <a:off x="145669" y="323563"/>
            <a:ext cx="487363" cy="487363"/>
          </a:xfrm>
          <a:prstGeom prst="rect">
            <a:avLst/>
          </a:prstGeom>
        </p:spPr>
      </p:pic>
      <p:sp>
        <p:nvSpPr>
          <p:cNvPr id="8" name="TextBox 7"/>
          <p:cNvSpPr txBox="1"/>
          <p:nvPr/>
        </p:nvSpPr>
        <p:spPr>
          <a:xfrm>
            <a:off x="154813" y="6379171"/>
            <a:ext cx="307702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Press the spacebar to continue</a:t>
            </a:r>
            <a:endParaRPr lang="en-US" sz="1400" dirty="0"/>
          </a:p>
        </p:txBody>
      </p:sp>
    </p:spTree>
    <p:extLst>
      <p:ext uri="{BB962C8B-B14F-4D97-AF65-F5344CB8AC3E}">
        <p14:creationId xmlns:p14="http://schemas.microsoft.com/office/powerpoint/2010/main" val="3602502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3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743712"/>
          </a:xfrm>
        </p:spPr>
        <p:txBody>
          <a:bodyPr/>
          <a:lstStyle/>
          <a:p>
            <a:r>
              <a:rPr lang="en-US" b="1" dirty="0" smtClean="0"/>
              <a:t>Pressure Vessels</a:t>
            </a:r>
            <a:endParaRPr lang="en-US" b="1" dirty="0"/>
          </a:p>
        </p:txBody>
      </p:sp>
      <p:sp>
        <p:nvSpPr>
          <p:cNvPr id="3" name="Content Placeholder 2"/>
          <p:cNvSpPr>
            <a:spLocks noGrp="1"/>
          </p:cNvSpPr>
          <p:nvPr>
            <p:ph idx="1"/>
          </p:nvPr>
        </p:nvSpPr>
        <p:spPr>
          <a:xfrm>
            <a:off x="514709" y="1722346"/>
            <a:ext cx="5256362" cy="4389120"/>
          </a:xfrm>
        </p:spPr>
        <p:txBody>
          <a:bodyPr>
            <a:normAutofit fontScale="85000" lnSpcReduction="20000"/>
          </a:bodyPr>
          <a:lstStyle/>
          <a:p>
            <a:r>
              <a:rPr lang="en-US" dirty="0" smtClean="0"/>
              <a:t>Do you have any</a:t>
            </a:r>
            <a:r>
              <a:rPr lang="en-US" dirty="0" smtClean="0"/>
              <a:t>?</a:t>
            </a:r>
          </a:p>
          <a:p>
            <a:endParaRPr lang="en-US" dirty="0" smtClean="0"/>
          </a:p>
          <a:p>
            <a:pPr lvl="1"/>
            <a:r>
              <a:rPr lang="en-US" dirty="0" smtClean="0"/>
              <a:t>List whether they are </a:t>
            </a:r>
            <a:r>
              <a:rPr lang="en-US" b="1" u="sng" dirty="0" smtClean="0"/>
              <a:t>pneumatic</a:t>
            </a:r>
            <a:r>
              <a:rPr lang="en-US" dirty="0" smtClean="0"/>
              <a:t>, </a:t>
            </a:r>
            <a:r>
              <a:rPr lang="en-US" b="1" u="sng" dirty="0" smtClean="0"/>
              <a:t>hydraulic</a:t>
            </a:r>
            <a:r>
              <a:rPr lang="en-US" dirty="0" smtClean="0"/>
              <a:t> or </a:t>
            </a:r>
            <a:r>
              <a:rPr lang="en-US" b="1" u="sng" dirty="0" smtClean="0"/>
              <a:t>reactor</a:t>
            </a:r>
            <a:r>
              <a:rPr lang="en-US" dirty="0" smtClean="0"/>
              <a:t> </a:t>
            </a:r>
            <a:r>
              <a:rPr lang="en-US" dirty="0" smtClean="0"/>
              <a:t>vessels</a:t>
            </a:r>
          </a:p>
          <a:p>
            <a:pPr lvl="1"/>
            <a:endParaRPr lang="en-US" dirty="0" smtClean="0"/>
          </a:p>
          <a:p>
            <a:pPr lvl="1"/>
            <a:r>
              <a:rPr lang="en-US" dirty="0" smtClean="0"/>
              <a:t>How </a:t>
            </a:r>
            <a:r>
              <a:rPr lang="en-US" b="1" u="sng" dirty="0" smtClean="0"/>
              <a:t>many</a:t>
            </a:r>
            <a:r>
              <a:rPr lang="en-US" dirty="0" smtClean="0"/>
              <a:t> and where are they </a:t>
            </a:r>
            <a:r>
              <a:rPr lang="en-US" b="1" u="sng" dirty="0" smtClean="0"/>
              <a:t>located</a:t>
            </a:r>
          </a:p>
          <a:p>
            <a:pPr lvl="1"/>
            <a:endParaRPr lang="en-US" dirty="0" smtClean="0"/>
          </a:p>
          <a:p>
            <a:pPr lvl="1"/>
            <a:r>
              <a:rPr lang="en-US" dirty="0" smtClean="0"/>
              <a:t>If you have a document you currently use to track this information – </a:t>
            </a:r>
            <a:r>
              <a:rPr lang="en-US" b="1" u="sng" dirty="0" smtClean="0"/>
              <a:t>attach it </a:t>
            </a:r>
            <a:endParaRPr lang="en-US" b="1" u="sng" dirty="0" smtClean="0"/>
          </a:p>
          <a:p>
            <a:pPr lvl="1"/>
            <a:endParaRPr lang="en-US" b="1" u="sng" dirty="0" smtClean="0"/>
          </a:p>
          <a:p>
            <a:pPr lvl="1"/>
            <a:r>
              <a:rPr lang="en-US" b="1" dirty="0" smtClean="0"/>
              <a:t>Additional information can be found on </a:t>
            </a:r>
            <a:r>
              <a:rPr lang="en-US" b="1" u="sng" dirty="0" smtClean="0">
                <a:hlinkClick r:id="rId5"/>
              </a:rPr>
              <a:t>VOSH website</a:t>
            </a:r>
            <a:endParaRPr lang="en-US" b="1" u="sng" dirty="0"/>
          </a:p>
        </p:txBody>
      </p:sp>
      <p:pic>
        <p:nvPicPr>
          <p:cNvPr id="4" name="Picture 3"/>
          <p:cNvPicPr>
            <a:picLocks noChangeAspect="1"/>
          </p:cNvPicPr>
          <p:nvPr/>
        </p:nvPicPr>
        <p:blipFill>
          <a:blip r:embed="rId6"/>
          <a:stretch>
            <a:fillRect/>
          </a:stretch>
        </p:blipFill>
        <p:spPr>
          <a:xfrm>
            <a:off x="10511856" y="5766718"/>
            <a:ext cx="1450974" cy="914479"/>
          </a:xfrm>
          <a:prstGeom prst="rect">
            <a:avLst/>
          </a:prstGeom>
        </p:spPr>
      </p:pic>
      <p:pic>
        <p:nvPicPr>
          <p:cNvPr id="5" name="Slide 5">
            <a:hlinkClick r:id="" action="ppaction://media"/>
          </p:cNvPr>
          <p:cNvPicPr>
            <a:picLocks noChangeAspect="1"/>
          </p:cNvPicPr>
          <p:nvPr>
            <a:audioFile r:link="rId1"/>
            <p:extLst>
              <p:ext uri="{DAA4B4D4-6D71-4841-9C94-3DE7FCFB9230}">
                <p14:media xmlns:p14="http://schemas.microsoft.com/office/powerpoint/2010/main" r:embed="rId2">
                  <p14:trim st="1040"/>
                </p14:media>
              </p:ext>
            </p:extLst>
          </p:nvPr>
        </p:nvPicPr>
        <p:blipFill>
          <a:blip r:embed="rId7"/>
          <a:stretch>
            <a:fillRect/>
          </a:stretch>
        </p:blipFill>
        <p:spPr>
          <a:xfrm>
            <a:off x="145669" y="323563"/>
            <a:ext cx="487363" cy="48736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2484" y="1739947"/>
            <a:ext cx="5505929" cy="4043590"/>
          </a:xfrm>
          <a:prstGeom prst="rect">
            <a:avLst/>
          </a:prstGeom>
        </p:spPr>
      </p:pic>
      <p:sp>
        <p:nvSpPr>
          <p:cNvPr id="7" name="TextBox 6"/>
          <p:cNvSpPr txBox="1"/>
          <p:nvPr/>
        </p:nvSpPr>
        <p:spPr>
          <a:xfrm>
            <a:off x="154813" y="6379171"/>
            <a:ext cx="307702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Press the spacebar to continue</a:t>
            </a:r>
            <a:endParaRPr lang="en-US" sz="1400" dirty="0"/>
          </a:p>
        </p:txBody>
      </p:sp>
    </p:spTree>
    <p:extLst>
      <p:ext uri="{BB962C8B-B14F-4D97-AF65-F5344CB8AC3E}">
        <p14:creationId xmlns:p14="http://schemas.microsoft.com/office/powerpoint/2010/main" val="653348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3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lstStyle/>
          <a:p>
            <a:r>
              <a:rPr lang="en-US" b="1" dirty="0" smtClean="0"/>
              <a:t>Virginia Unique Standards</a:t>
            </a:r>
            <a:endParaRPr lang="en-US" b="1" dirty="0"/>
          </a:p>
        </p:txBody>
      </p:sp>
      <p:sp>
        <p:nvSpPr>
          <p:cNvPr id="3" name="Content Placeholder 2"/>
          <p:cNvSpPr>
            <a:spLocks noGrp="1"/>
          </p:cNvSpPr>
          <p:nvPr>
            <p:ph idx="1"/>
          </p:nvPr>
        </p:nvSpPr>
        <p:spPr>
          <a:xfrm>
            <a:off x="1981200" y="1006363"/>
            <a:ext cx="8229600" cy="5526696"/>
          </a:xfrm>
        </p:spPr>
        <p:txBody>
          <a:bodyPr>
            <a:normAutofit fontScale="77500" lnSpcReduction="20000"/>
          </a:bodyPr>
          <a:lstStyle/>
          <a:p>
            <a:pPr lvl="0"/>
            <a:r>
              <a:rPr lang="en-US" dirty="0"/>
              <a:t>Standard can be found at this link:  </a:t>
            </a:r>
            <a:r>
              <a:rPr lang="en-US" dirty="0">
                <a:hlinkClick r:id="rId5"/>
              </a:rPr>
              <a:t>https://www.doli.virginia.gov/vosh-programs/virginia-unique</a:t>
            </a:r>
            <a:r>
              <a:rPr lang="en-US" dirty="0" smtClean="0">
                <a:hlinkClick r:id="rId5"/>
              </a:rPr>
              <a:t>/</a:t>
            </a:r>
            <a:endParaRPr lang="en-US" dirty="0" smtClean="0"/>
          </a:p>
          <a:p>
            <a:pPr marL="0" indent="0">
              <a:buNone/>
            </a:pPr>
            <a:endParaRPr lang="en-US" dirty="0" smtClean="0"/>
          </a:p>
          <a:p>
            <a:pPr lvl="0"/>
            <a:r>
              <a:rPr lang="en-US" b="1" u="sng" dirty="0" smtClean="0"/>
              <a:t>Standards </a:t>
            </a:r>
            <a:r>
              <a:rPr lang="en-US" b="1" u="sng" dirty="0"/>
              <a:t>include: </a:t>
            </a:r>
            <a:endParaRPr lang="en-US" b="1" u="sng" dirty="0" smtClean="0"/>
          </a:p>
          <a:p>
            <a:pPr lvl="1">
              <a:spcAft>
                <a:spcPts val="600"/>
              </a:spcAft>
            </a:pPr>
            <a:r>
              <a:rPr lang="en-US" dirty="0"/>
              <a:t>Administrative Regulations Manual, </a:t>
            </a:r>
          </a:p>
          <a:p>
            <a:pPr lvl="1">
              <a:spcAft>
                <a:spcPts val="600"/>
              </a:spcAft>
            </a:pPr>
            <a:r>
              <a:rPr lang="en-US" dirty="0"/>
              <a:t>Reverse Signal Operation, </a:t>
            </a:r>
          </a:p>
          <a:p>
            <a:pPr lvl="1">
              <a:spcAft>
                <a:spcPts val="600"/>
              </a:spcAft>
            </a:pPr>
            <a:r>
              <a:rPr lang="en-US" dirty="0"/>
              <a:t>Reporting Fatalities, Hospitalizations, Amputations and Losses of an Eye as a result of Work-Related </a:t>
            </a:r>
            <a:r>
              <a:rPr lang="en-US" dirty="0" smtClean="0"/>
              <a:t>incidents,</a:t>
            </a:r>
          </a:p>
          <a:p>
            <a:pPr lvl="1">
              <a:spcAft>
                <a:spcPts val="600"/>
              </a:spcAft>
            </a:pPr>
            <a:r>
              <a:rPr lang="en-US" dirty="0" smtClean="0"/>
              <a:t>Tree </a:t>
            </a:r>
            <a:r>
              <a:rPr lang="en-US" dirty="0"/>
              <a:t>trimming Operations, </a:t>
            </a:r>
            <a:endParaRPr lang="en-US" dirty="0" smtClean="0"/>
          </a:p>
          <a:p>
            <a:pPr lvl="1">
              <a:spcAft>
                <a:spcPts val="600"/>
              </a:spcAft>
            </a:pPr>
            <a:r>
              <a:rPr lang="en-US" dirty="0"/>
              <a:t>Telecommunications, </a:t>
            </a:r>
          </a:p>
          <a:p>
            <a:pPr lvl="1">
              <a:spcAft>
                <a:spcPts val="600"/>
              </a:spcAft>
            </a:pPr>
            <a:r>
              <a:rPr lang="en-US" dirty="0" smtClean="0"/>
              <a:t>Confined </a:t>
            </a:r>
            <a:r>
              <a:rPr lang="en-US" dirty="0"/>
              <a:t>Space Standards Telecommunications Industry, </a:t>
            </a:r>
            <a:endParaRPr lang="en-US" dirty="0" smtClean="0"/>
          </a:p>
          <a:p>
            <a:pPr lvl="1">
              <a:spcAft>
                <a:spcPts val="600"/>
              </a:spcAft>
            </a:pPr>
            <a:r>
              <a:rPr lang="en-US" dirty="0" smtClean="0"/>
              <a:t>Overhead </a:t>
            </a:r>
            <a:r>
              <a:rPr lang="en-US" dirty="0"/>
              <a:t>High Voltage Line Safety Act, </a:t>
            </a:r>
            <a:endParaRPr lang="en-US" dirty="0" smtClean="0"/>
          </a:p>
          <a:p>
            <a:pPr lvl="1">
              <a:spcAft>
                <a:spcPts val="600"/>
              </a:spcAft>
            </a:pPr>
            <a:r>
              <a:rPr lang="en-US" dirty="0"/>
              <a:t>General Approach </a:t>
            </a:r>
            <a:r>
              <a:rPr lang="en-US" dirty="0" smtClean="0"/>
              <a:t>Distance,</a:t>
            </a:r>
          </a:p>
          <a:p>
            <a:pPr lvl="1">
              <a:spcAft>
                <a:spcPts val="600"/>
              </a:spcAft>
            </a:pPr>
            <a:r>
              <a:rPr lang="en-US" dirty="0" smtClean="0"/>
              <a:t>Fall </a:t>
            </a:r>
            <a:r>
              <a:rPr lang="en-US" dirty="0"/>
              <a:t>Protection for Subpart R – Steel Erection, </a:t>
            </a:r>
            <a:endParaRPr lang="en-US" dirty="0" smtClean="0"/>
          </a:p>
          <a:p>
            <a:pPr lvl="1">
              <a:spcAft>
                <a:spcPts val="600"/>
              </a:spcAft>
            </a:pPr>
            <a:r>
              <a:rPr lang="en-US" dirty="0" smtClean="0"/>
              <a:t>Field </a:t>
            </a:r>
            <a:r>
              <a:rPr lang="en-US" dirty="0"/>
              <a:t>Sanitation, Agriculture</a:t>
            </a:r>
            <a:r>
              <a:rPr lang="en-US" dirty="0" smtClean="0"/>
              <a:t>, and</a:t>
            </a:r>
          </a:p>
          <a:p>
            <a:pPr lvl="1">
              <a:spcAft>
                <a:spcPts val="600"/>
              </a:spcAft>
            </a:pPr>
            <a:r>
              <a:rPr lang="en-US" dirty="0" smtClean="0"/>
              <a:t>Construction </a:t>
            </a:r>
            <a:r>
              <a:rPr lang="en-US" dirty="0"/>
              <a:t>Industry Standard for </a:t>
            </a:r>
            <a:r>
              <a:rPr lang="en-US" dirty="0" smtClean="0"/>
              <a:t>Sanitation. </a:t>
            </a:r>
          </a:p>
          <a:p>
            <a:pPr lvl="1"/>
            <a:endParaRPr lang="en-US" dirty="0"/>
          </a:p>
          <a:p>
            <a:endParaRPr lang="en-US" dirty="0"/>
          </a:p>
        </p:txBody>
      </p:sp>
      <p:pic>
        <p:nvPicPr>
          <p:cNvPr id="4" name="Picture 3"/>
          <p:cNvPicPr>
            <a:picLocks noChangeAspect="1"/>
          </p:cNvPicPr>
          <p:nvPr/>
        </p:nvPicPr>
        <p:blipFill>
          <a:blip r:embed="rId6"/>
          <a:stretch>
            <a:fillRect/>
          </a:stretch>
        </p:blipFill>
        <p:spPr>
          <a:xfrm>
            <a:off x="10511857" y="5755217"/>
            <a:ext cx="1450974" cy="914479"/>
          </a:xfrm>
          <a:prstGeom prst="rect">
            <a:avLst/>
          </a:prstGeom>
        </p:spPr>
      </p:pic>
      <p:pic>
        <p:nvPicPr>
          <p:cNvPr id="5" name="P8 Slide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38882" y="342900"/>
            <a:ext cx="487363" cy="487363"/>
          </a:xfrm>
          <a:prstGeom prst="rect">
            <a:avLst/>
          </a:prstGeom>
        </p:spPr>
      </p:pic>
      <p:sp>
        <p:nvSpPr>
          <p:cNvPr id="6" name="TextBox 5"/>
          <p:cNvSpPr txBox="1"/>
          <p:nvPr/>
        </p:nvSpPr>
        <p:spPr>
          <a:xfrm>
            <a:off x="154813" y="6379171"/>
            <a:ext cx="307702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Press the spacebar to </a:t>
            </a:r>
            <a:r>
              <a:rPr lang="en-US" sz="1400" dirty="0" smtClean="0"/>
              <a:t>complete</a:t>
            </a:r>
            <a:endParaRPr lang="en-US" sz="1400" dirty="0"/>
          </a:p>
        </p:txBody>
      </p:sp>
    </p:spTree>
    <p:extLst>
      <p:ext uri="{BB962C8B-B14F-4D97-AF65-F5344CB8AC3E}">
        <p14:creationId xmlns:p14="http://schemas.microsoft.com/office/powerpoint/2010/main" val="4140662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27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PP Recert PPT">
  <a:themeElements>
    <a:clrScheme name="Custom 1">
      <a:dk1>
        <a:sysClr val="windowText" lastClr="000000"/>
      </a:dk1>
      <a:lt1>
        <a:sysClr val="window" lastClr="FFFFFF"/>
      </a:lt1>
      <a:dk2>
        <a:srgbClr val="424456"/>
      </a:dk2>
      <a:lt2>
        <a:srgbClr val="DEDEDE"/>
      </a:lt2>
      <a:accent1>
        <a:srgbClr val="53548A"/>
      </a:accent1>
      <a:accent2>
        <a:srgbClr val="438086"/>
      </a:accent2>
      <a:accent3>
        <a:srgbClr val="0D0C7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b="1" dirty="0" smtClean="0">
            <a:solidFill>
              <a:srgbClr val="FFFF00"/>
            </a:solidFill>
            <a:latin typeface="Century Gothic" panose="020B0502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83CF07E2071741BFB88759396349F3" ma:contentTypeVersion="4" ma:contentTypeDescription="Create a new document." ma:contentTypeScope="" ma:versionID="3e4b65b831af5c5f2ef436bd2aa58faf">
  <xsd:schema xmlns:xsd="http://www.w3.org/2001/XMLSchema" xmlns:xs="http://www.w3.org/2001/XMLSchema" xmlns:p="http://schemas.microsoft.com/office/2006/metadata/properties" xmlns:ns2="7dff0276-1a18-4a0a-a1b9-413c8d1321ef" xmlns:ns3="bfa5c831-db00-4542-aa15-6b94aa1d4d14" targetNamespace="http://schemas.microsoft.com/office/2006/metadata/properties" ma:root="true" ma:fieldsID="c284475e0f5f2c0d0448ff9b454b95eb" ns2:_="" ns3:_="">
    <xsd:import namespace="7dff0276-1a18-4a0a-a1b9-413c8d1321ef"/>
    <xsd:import namespace="bfa5c831-db00-4542-aa15-6b94aa1d4d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ff0276-1a18-4a0a-a1b9-413c8d1321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a5c831-db00-4542-aa15-6b94aa1d4d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555704-BD44-440D-A47A-46C101F22A2A}"/>
</file>

<file path=customXml/itemProps2.xml><?xml version="1.0" encoding="utf-8"?>
<ds:datastoreItem xmlns:ds="http://schemas.openxmlformats.org/officeDocument/2006/customXml" ds:itemID="{862A593A-BCEB-46F6-BD6C-C08AF6DF4171}"/>
</file>

<file path=customXml/itemProps3.xml><?xml version="1.0" encoding="utf-8"?>
<ds:datastoreItem xmlns:ds="http://schemas.openxmlformats.org/officeDocument/2006/customXml" ds:itemID="{FB4A1079-7C3A-440F-BE4D-4A041A24879A}"/>
</file>

<file path=docProps/app.xml><?xml version="1.0" encoding="utf-8"?>
<Properties xmlns="http://schemas.openxmlformats.org/officeDocument/2006/extended-properties" xmlns:vt="http://schemas.openxmlformats.org/officeDocument/2006/docPropsVTypes">
  <TotalTime>59</TotalTime>
  <Words>784</Words>
  <Application>Microsoft Office PowerPoint</Application>
  <PresentationFormat>Widescreen</PresentationFormat>
  <Paragraphs>109</Paragraphs>
  <Slides>8</Slides>
  <Notes>8</Notes>
  <HiddenSlides>1</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Wingdings 2</vt:lpstr>
      <vt:lpstr>VPP Recert PPT</vt:lpstr>
      <vt:lpstr>Helpful Websites</vt:lpstr>
      <vt:lpstr>Helpful Websites</vt:lpstr>
      <vt:lpstr>Special Government Employees (SGE)</vt:lpstr>
      <vt:lpstr>Attachments</vt:lpstr>
      <vt:lpstr>Incentive Programs</vt:lpstr>
      <vt:lpstr>Pressure Vessels</vt:lpstr>
      <vt:lpstr>Pressure Vessels</vt:lpstr>
      <vt:lpstr>Virginia Unique Standards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Helpful Websites</dc:title>
  <dc:creator>VITA Program</dc:creator>
  <cp:lastModifiedBy>VITA Program</cp:lastModifiedBy>
  <cp:revision>19</cp:revision>
  <dcterms:created xsi:type="dcterms:W3CDTF">2020-04-08T18:06:15Z</dcterms:created>
  <dcterms:modified xsi:type="dcterms:W3CDTF">2020-05-06T14:46:42Z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0x0101000883CF07E2071741BFB88759396349F3</vt:lpwstr>
  </property>
</Properties>
</file>