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61"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1" d="100"/>
          <a:sy n="81" d="100"/>
        </p:scale>
        <p:origin x="1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6253D-0061-4F12-8673-4D91D5158BE7}"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4762E-FD6F-4857-B20F-392FDBD4F8EE}" type="slidenum">
              <a:rPr lang="en-US" smtClean="0"/>
              <a:t>‹#›</a:t>
            </a:fld>
            <a:endParaRPr lang="en-US"/>
          </a:p>
        </p:txBody>
      </p:sp>
    </p:spTree>
    <p:extLst>
      <p:ext uri="{BB962C8B-B14F-4D97-AF65-F5344CB8AC3E}">
        <p14:creationId xmlns:p14="http://schemas.microsoft.com/office/powerpoint/2010/main" val="48332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This report will be sent to the </a:t>
            </a:r>
            <a:r>
              <a:rPr lang="en-US" sz="1200" b="1" dirty="0" smtClean="0"/>
              <a:t>VPP Evaluation Team members</a:t>
            </a:r>
            <a:r>
              <a:rPr lang="en-US" sz="1200" dirty="0" smtClean="0"/>
              <a:t> to review </a:t>
            </a:r>
            <a:r>
              <a:rPr lang="en-US" sz="1200" b="1" dirty="0" smtClean="0"/>
              <a:t>before your VPP Evaluation</a:t>
            </a:r>
            <a:endParaRPr lang="en-US" sz="1200" dirty="0" smtClean="0"/>
          </a:p>
          <a:p>
            <a:pPr lvl="0"/>
            <a:r>
              <a:rPr lang="en-US" sz="1200" dirty="0" smtClean="0"/>
              <a:t>Is it something you can be </a:t>
            </a:r>
            <a:r>
              <a:rPr lang="en-US" sz="1200" b="1" dirty="0" smtClean="0">
                <a:solidFill>
                  <a:srgbClr val="FF0000"/>
                </a:solidFill>
              </a:rPr>
              <a:t>proud</a:t>
            </a:r>
            <a:r>
              <a:rPr lang="en-US" sz="1200" dirty="0" smtClean="0"/>
              <a:t> of, does it </a:t>
            </a:r>
            <a:r>
              <a:rPr lang="en-US" sz="1200" b="1" dirty="0" smtClean="0">
                <a:solidFill>
                  <a:srgbClr val="FF0000"/>
                </a:solidFill>
              </a:rPr>
              <a:t>showcase</a:t>
            </a:r>
            <a:r>
              <a:rPr lang="en-US" sz="1200" dirty="0" smtClean="0"/>
              <a:t> your company and commitment to VPP and being STAR quality? </a:t>
            </a:r>
          </a:p>
          <a:p>
            <a:pPr lvl="0"/>
            <a:r>
              <a:rPr lang="en-US" sz="1200" dirty="0" smtClean="0"/>
              <a:t>If you were to </a:t>
            </a:r>
            <a:r>
              <a:rPr lang="en-US" sz="1200" b="1" dirty="0" smtClean="0"/>
              <a:t>read</a:t>
            </a:r>
            <a:r>
              <a:rPr lang="en-US" sz="1200" dirty="0" smtClean="0"/>
              <a:t> it </a:t>
            </a:r>
            <a:r>
              <a:rPr lang="en-US" sz="1200" b="1" dirty="0" smtClean="0"/>
              <a:t>before</a:t>
            </a:r>
            <a:r>
              <a:rPr lang="en-US" sz="1200" dirty="0" smtClean="0"/>
              <a:t> an </a:t>
            </a:r>
            <a:r>
              <a:rPr lang="en-US" sz="1200" b="1" dirty="0" smtClean="0"/>
              <a:t>evaluation</a:t>
            </a:r>
            <a:r>
              <a:rPr lang="en-US" sz="1200" dirty="0" smtClean="0"/>
              <a:t>, </a:t>
            </a:r>
            <a:r>
              <a:rPr lang="en-US" sz="1200" b="1" dirty="0" smtClean="0"/>
              <a:t>what would you think</a:t>
            </a:r>
            <a:r>
              <a:rPr lang="en-US" sz="1200" dirty="0" smtClean="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04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This report will be sent to the </a:t>
            </a:r>
            <a:r>
              <a:rPr lang="en-US" sz="1200" b="1" dirty="0" smtClean="0"/>
              <a:t>VPP Evaluation Team members</a:t>
            </a:r>
            <a:r>
              <a:rPr lang="en-US" sz="1200" dirty="0" smtClean="0"/>
              <a:t> to review </a:t>
            </a:r>
            <a:r>
              <a:rPr lang="en-US" sz="1200" b="1" dirty="0" smtClean="0"/>
              <a:t>before your VPP Evaluation</a:t>
            </a:r>
            <a:endParaRPr lang="en-US" sz="1200" dirty="0" smtClean="0"/>
          </a:p>
          <a:p>
            <a:pPr lvl="0"/>
            <a:r>
              <a:rPr lang="en-US" sz="1200" dirty="0" smtClean="0"/>
              <a:t>Is it something you can be </a:t>
            </a:r>
            <a:r>
              <a:rPr lang="en-US" sz="1200" b="1" dirty="0" smtClean="0">
                <a:solidFill>
                  <a:srgbClr val="FF0000"/>
                </a:solidFill>
              </a:rPr>
              <a:t>proud</a:t>
            </a:r>
            <a:r>
              <a:rPr lang="en-US" sz="1200" dirty="0" smtClean="0"/>
              <a:t> of, does it </a:t>
            </a:r>
            <a:r>
              <a:rPr lang="en-US" sz="1200" b="1" dirty="0" smtClean="0">
                <a:solidFill>
                  <a:srgbClr val="FF0000"/>
                </a:solidFill>
              </a:rPr>
              <a:t>showcase</a:t>
            </a:r>
            <a:r>
              <a:rPr lang="en-US" sz="1200" dirty="0" smtClean="0"/>
              <a:t> your company and commitment to VPP and being STAR quality? </a:t>
            </a:r>
          </a:p>
          <a:p>
            <a:pPr lvl="0"/>
            <a:r>
              <a:rPr lang="en-US" sz="1200" dirty="0" smtClean="0"/>
              <a:t>If you were to </a:t>
            </a:r>
            <a:r>
              <a:rPr lang="en-US" sz="1200" b="1" dirty="0" smtClean="0"/>
              <a:t>read</a:t>
            </a:r>
            <a:r>
              <a:rPr lang="en-US" sz="1200" dirty="0" smtClean="0"/>
              <a:t> it </a:t>
            </a:r>
            <a:r>
              <a:rPr lang="en-US" sz="1200" b="1" dirty="0" smtClean="0"/>
              <a:t>before</a:t>
            </a:r>
            <a:r>
              <a:rPr lang="en-US" sz="1200" dirty="0" smtClean="0"/>
              <a:t> an </a:t>
            </a:r>
            <a:r>
              <a:rPr lang="en-US" sz="1200" b="1" dirty="0" smtClean="0"/>
              <a:t>evaluation</a:t>
            </a:r>
            <a:r>
              <a:rPr lang="en-US" sz="1200" dirty="0" smtClean="0"/>
              <a:t>, </a:t>
            </a:r>
            <a:r>
              <a:rPr lang="en-US" sz="1200" b="1" dirty="0" smtClean="0"/>
              <a:t>what would you think</a:t>
            </a:r>
            <a:r>
              <a:rPr lang="en-US" sz="1200" dirty="0" smtClean="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40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The </a:t>
            </a:r>
            <a:r>
              <a:rPr lang="en-US" sz="1200" b="1" dirty="0" smtClean="0"/>
              <a:t>purpose</a:t>
            </a:r>
            <a:r>
              <a:rPr lang="en-US" sz="1200" dirty="0" smtClean="0"/>
              <a:t> of this evaluation is to </a:t>
            </a:r>
            <a:r>
              <a:rPr lang="en-US" sz="1200" b="1" dirty="0" smtClean="0"/>
              <a:t>determine</a:t>
            </a:r>
            <a:r>
              <a:rPr lang="en-US" sz="1200" dirty="0" smtClean="0"/>
              <a:t> and </a:t>
            </a:r>
            <a:r>
              <a:rPr lang="en-US" sz="1200" b="1" dirty="0" smtClean="0"/>
              <a:t>implement</a:t>
            </a:r>
            <a:r>
              <a:rPr lang="en-US" sz="1200" dirty="0" smtClean="0"/>
              <a:t> changes needed to </a:t>
            </a:r>
            <a:r>
              <a:rPr lang="en-US" sz="1200" b="1" dirty="0" smtClean="0"/>
              <a:t>improve</a:t>
            </a:r>
            <a:r>
              <a:rPr lang="en-US" sz="1200" dirty="0" smtClean="0"/>
              <a:t> worker </a:t>
            </a:r>
            <a:r>
              <a:rPr lang="en-US" sz="1200" b="1" dirty="0" smtClean="0"/>
              <a:t>safety</a:t>
            </a:r>
            <a:r>
              <a:rPr lang="en-US" sz="1200" dirty="0" smtClean="0"/>
              <a:t> and health </a:t>
            </a:r>
            <a:r>
              <a:rPr lang="en-US" sz="1200" b="1" dirty="0" smtClean="0"/>
              <a:t>protection</a:t>
            </a:r>
            <a:endParaRPr lang="en-US" sz="1200" dirty="0" smtClean="0"/>
          </a:p>
          <a:p>
            <a:pPr lvl="0"/>
            <a:endParaRPr lang="en-US" sz="1200" dirty="0" smtClean="0"/>
          </a:p>
          <a:p>
            <a:pPr lvl="0"/>
            <a:r>
              <a:rPr lang="en-US" sz="1200" i="1" dirty="0" smtClean="0"/>
              <a:t>If the site has had an onsite VOSH Inspection or significant safety related event reported in the news, be sure to include this information in the evaluation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02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Make sure the </a:t>
            </a:r>
            <a:r>
              <a:rPr lang="en-US" b="1" dirty="0" smtClean="0"/>
              <a:t>rate</a:t>
            </a:r>
            <a:r>
              <a:rPr lang="en-US" dirty="0" smtClean="0"/>
              <a:t> </a:t>
            </a:r>
            <a:r>
              <a:rPr lang="en-US" b="1" dirty="0" smtClean="0"/>
              <a:t>calculations</a:t>
            </a:r>
            <a:r>
              <a:rPr lang="en-US" dirty="0" smtClean="0"/>
              <a:t> and </a:t>
            </a:r>
            <a:r>
              <a:rPr lang="en-US" b="1" dirty="0" smtClean="0"/>
              <a:t>NAICS</a:t>
            </a:r>
            <a:r>
              <a:rPr lang="en-US" dirty="0" smtClean="0"/>
              <a:t> </a:t>
            </a:r>
            <a:r>
              <a:rPr lang="en-US" b="1" dirty="0" smtClean="0"/>
              <a:t>code</a:t>
            </a:r>
            <a:r>
              <a:rPr lang="en-US" dirty="0" smtClean="0"/>
              <a:t> determination are </a:t>
            </a:r>
            <a:r>
              <a:rPr lang="en-US" b="1" dirty="0" smtClean="0"/>
              <a:t>correct</a:t>
            </a:r>
            <a:r>
              <a:rPr lang="en-US" dirty="0" smtClean="0"/>
              <a:t>.</a:t>
            </a:r>
          </a:p>
          <a:p>
            <a:pPr lvl="0"/>
            <a:endParaRPr lang="en-US" dirty="0" smtClean="0"/>
          </a:p>
          <a:p>
            <a:pPr lvl="0"/>
            <a:r>
              <a:rPr lang="en-US" dirty="0" smtClean="0"/>
              <a:t>Follow up on </a:t>
            </a:r>
            <a:r>
              <a:rPr lang="en-US" b="1" dirty="0" smtClean="0"/>
              <a:t>all</a:t>
            </a:r>
            <a:r>
              <a:rPr lang="en-US" dirty="0" smtClean="0"/>
              <a:t> of the site’s </a:t>
            </a:r>
            <a:r>
              <a:rPr lang="en-US" b="1" dirty="0" smtClean="0"/>
              <a:t>previous</a:t>
            </a:r>
            <a:r>
              <a:rPr lang="en-US" dirty="0" smtClean="0"/>
              <a:t> year’s evaluation </a:t>
            </a:r>
            <a:r>
              <a:rPr lang="en-US" b="1" dirty="0" smtClean="0"/>
              <a:t>recommendations</a:t>
            </a:r>
            <a:r>
              <a:rPr lang="en-US" dirty="0" smtClean="0"/>
              <a:t>.  </a:t>
            </a:r>
          </a:p>
          <a:p>
            <a:pPr lvl="0"/>
            <a:endParaRPr lang="en-US" dirty="0" smtClean="0"/>
          </a:p>
          <a:p>
            <a:pPr lvl="0"/>
            <a:r>
              <a:rPr lang="en-US" dirty="0" smtClean="0"/>
              <a:t>Either </a:t>
            </a:r>
            <a:r>
              <a:rPr lang="en-US" b="1" dirty="0" smtClean="0"/>
              <a:t>close</a:t>
            </a:r>
            <a:r>
              <a:rPr lang="en-US" dirty="0" smtClean="0"/>
              <a:t> them out with a summary of what was </a:t>
            </a:r>
            <a:r>
              <a:rPr lang="en-US" b="1" dirty="0" smtClean="0"/>
              <a:t>accomplished</a:t>
            </a:r>
            <a:r>
              <a:rPr lang="en-US" dirty="0" smtClean="0"/>
              <a:t>, or </a:t>
            </a:r>
            <a:r>
              <a:rPr lang="en-US" b="1" dirty="0" smtClean="0"/>
              <a:t>explain</a:t>
            </a:r>
            <a:r>
              <a:rPr lang="en-US" dirty="0" smtClean="0"/>
              <a:t> why they are </a:t>
            </a:r>
            <a:r>
              <a:rPr lang="en-US" b="1" dirty="0" smtClean="0"/>
              <a:t>still open </a:t>
            </a:r>
            <a:r>
              <a:rPr lang="en-US" dirty="0" smtClean="0"/>
              <a:t>or applicable, and how they have been </a:t>
            </a:r>
            <a:r>
              <a:rPr lang="en-US" b="1" dirty="0" smtClean="0"/>
              <a:t>modified</a:t>
            </a:r>
            <a:r>
              <a:rPr lang="en-US" dirty="0" smtClean="0"/>
              <a:t> for this year.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3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 sites not only meet OSHA’s Safety and Health performance standards,</a:t>
            </a:r>
            <a:r>
              <a:rPr lang="en-US" baseline="0" dirty="0" smtClean="0"/>
              <a:t> they </a:t>
            </a:r>
            <a:r>
              <a:rPr lang="en-US" dirty="0" smtClean="0"/>
              <a:t>set their own more stringent standards where necessary for effective employee protection. </a:t>
            </a:r>
          </a:p>
          <a:p>
            <a:endParaRPr lang="en-US" u="sng" dirty="0" smtClean="0"/>
          </a:p>
          <a:p>
            <a:r>
              <a:rPr lang="en-US" u="sng" dirty="0" smtClean="0"/>
              <a:t>Continuous improvement is a well-established principle of VPP</a:t>
            </a:r>
            <a:r>
              <a:rPr lang="en-US" dirty="0" smtClean="0"/>
              <a:t>. Participants strive to make ongoing gains in performance and protective systems, and OSHA strives to improve the VPP, its policies and procedures, and its impact on workplaces throughout the United States.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85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D0C73"/>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27" name="Slide Number Placeholder 26"/>
          <p:cNvSpPr>
            <a:spLocks noGrp="1"/>
          </p:cNvSpPr>
          <p:nvPr>
            <p:ph type="sldNum" sz="quarter" idx="12"/>
          </p:nvPr>
        </p:nvSpPr>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2364856151"/>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0C73"/>
                </a:solidFill>
              </a:defRPr>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a:xfrm>
            <a:off x="10668000" y="6408691"/>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34912404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lvl1pPr>
              <a:defRPr>
                <a:solidFill>
                  <a:srgbClr val="0D0C73"/>
                </a:solidFill>
              </a:defRPr>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a:xfrm>
            <a:off x="10668000" y="6370638"/>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146712516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solidFill>
                  <a:srgbClr val="0D0C73"/>
                </a:solidFill>
                <a:latin typeface="Century Gothic" panose="020B0502020202020204" pitchFamily="34" charset="0"/>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322053" y="365125"/>
            <a:ext cx="10972800" cy="438912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a:xfrm>
            <a:off x="10566400" y="6492876"/>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Tree>
    <p:extLst>
      <p:ext uri="{BB962C8B-B14F-4D97-AF65-F5344CB8AC3E}">
        <p14:creationId xmlns:p14="http://schemas.microsoft.com/office/powerpoint/2010/main" val="155705394"/>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D0C73"/>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3028316674"/>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solidFill>
                  <a:srgbClr val="0D0C73"/>
                </a:solidFill>
              </a:defRPr>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7" name="Slide Number Placeholder 6"/>
          <p:cNvSpPr>
            <a:spLocks noGrp="1"/>
          </p:cNvSpPr>
          <p:nvPr>
            <p:ph type="sldNum" sz="quarter" idx="12"/>
          </p:nvPr>
        </p:nvSpPr>
        <p:spPr/>
        <p:txBody>
          <a:bodyPr/>
          <a:lstStyle/>
          <a:p>
            <a:fld id="{58B00B69-A00F-413A-94C3-59E7A865CA64}" type="slidenum">
              <a:rPr lang="en-US" smtClean="0"/>
              <a:t>‹#›</a:t>
            </a:fld>
            <a:endParaRPr lang="en-US" dirty="0"/>
          </a:p>
        </p:txBody>
      </p:sp>
      <p:sp>
        <p:nvSpPr>
          <p:cNvPr id="8" name="Rectangle 7"/>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Rectangle 8"/>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203866279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solidFill>
                  <a:srgbClr val="0D0C73"/>
                </a:solidFill>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9" name="Slide Number Placeholder 8"/>
          <p:cNvSpPr>
            <a:spLocks noGrp="1"/>
          </p:cNvSpPr>
          <p:nvPr>
            <p:ph type="sldNum" sz="quarter" idx="12"/>
          </p:nvPr>
        </p:nvSpPr>
        <p:spPr/>
        <p:txBody>
          <a:bodyPr/>
          <a:lstStyle/>
          <a:p>
            <a:fld id="{58B00B69-A00F-413A-94C3-59E7A865CA64}" type="slidenum">
              <a:rPr lang="en-US" smtClean="0"/>
              <a:t>‹#›</a:t>
            </a:fld>
            <a:endParaRPr lang="en-US" dirty="0"/>
          </a:p>
        </p:txBody>
      </p:sp>
      <p:sp>
        <p:nvSpPr>
          <p:cNvPr id="10" name="Rectangle 9"/>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Rectangle 10"/>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3"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37800993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0D0C73"/>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lvl1pPr>
              <a:defRPr/>
            </a:lvl1pPr>
          </a:lstStyle>
          <a:p>
            <a:fld id="{BD7F001D-AFDA-4F88-89DC-5736368E09F4}" type="datetimeFigureOut">
              <a:rPr lang="en-US" smtClean="0"/>
              <a:t>5/6/2020</a:t>
            </a:fld>
            <a:endParaRPr lang="en-US" dirty="0"/>
          </a:p>
        </p:txBody>
      </p:sp>
      <p:sp>
        <p:nvSpPr>
          <p:cNvPr id="5" name="Slide Number Placeholder 4"/>
          <p:cNvSpPr>
            <a:spLocks noGrp="1"/>
          </p:cNvSpPr>
          <p:nvPr>
            <p:ph type="sldNum" sz="quarter" idx="12"/>
          </p:nvPr>
        </p:nvSpPr>
        <p:spPr/>
        <p:txBody>
          <a:bodyPr/>
          <a:lstStyle/>
          <a:p>
            <a:fld id="{58B00B69-A00F-413A-94C3-59E7A865CA64}" type="slidenum">
              <a:rPr lang="en-US" smtClean="0"/>
              <a:t>‹#›</a:t>
            </a:fld>
            <a:endParaRPr lang="en-US" dirty="0"/>
          </a:p>
        </p:txBody>
      </p:sp>
      <p:sp>
        <p:nvSpPr>
          <p:cNvPr id="6" name="Rectangle 5"/>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7" name="Rectangle 6"/>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211879427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D7F001D-AFDA-4F88-89DC-5736368E09F4}" type="datetimeFigureOut">
              <a:rPr lang="en-US" smtClean="0"/>
              <a:t>5/6/2020</a:t>
            </a:fld>
            <a:endParaRPr lang="en-US" dirty="0"/>
          </a:p>
        </p:txBody>
      </p:sp>
      <p:sp>
        <p:nvSpPr>
          <p:cNvPr id="4" name="Slide Number Placeholder 3"/>
          <p:cNvSpPr>
            <a:spLocks noGrp="1"/>
          </p:cNvSpPr>
          <p:nvPr>
            <p:ph type="sldNum" sz="quarter" idx="12"/>
          </p:nvPr>
        </p:nvSpPr>
        <p:spPr/>
        <p:txBody>
          <a:bodyPr/>
          <a:lstStyle/>
          <a:p>
            <a:fld id="{58B00B69-A00F-413A-94C3-59E7A865CA64}" type="slidenum">
              <a:rPr lang="en-US" smtClean="0"/>
              <a:t>‹#›</a:t>
            </a:fld>
            <a:endParaRPr lang="en-US" dirty="0"/>
          </a:p>
        </p:txBody>
      </p:sp>
      <p:sp>
        <p:nvSpPr>
          <p:cNvPr id="5" name="Rectangle 4"/>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6" name="Rectangle 5"/>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102856453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rgbClr val="0D0C73"/>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solidFill>
                  <a:srgbClr val="0D0C73"/>
                </a:solidFill>
              </a:defRPr>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lvl1pPr>
              <a:defRPr/>
            </a:lvl1pPr>
          </a:lstStyle>
          <a:p>
            <a:fld id="{BD7F001D-AFDA-4F88-89DC-5736368E09F4}" type="datetimeFigureOut">
              <a:rPr lang="en-US" smtClean="0"/>
              <a:t>5/6/2020</a:t>
            </a:fld>
            <a:endParaRPr lang="en-US" dirty="0"/>
          </a:p>
        </p:txBody>
      </p:sp>
      <p:sp>
        <p:nvSpPr>
          <p:cNvPr id="7" name="Slide Number Placeholder 6"/>
          <p:cNvSpPr>
            <a:spLocks noGrp="1"/>
          </p:cNvSpPr>
          <p:nvPr>
            <p:ph type="sldNum" sz="quarter" idx="12"/>
          </p:nvPr>
        </p:nvSpPr>
        <p:spPr/>
        <p:txBody>
          <a:bodyPr/>
          <a:lstStyle/>
          <a:p>
            <a:fld id="{58B00B69-A00F-413A-94C3-59E7A865CA64}" type="slidenum">
              <a:rPr lang="en-US" smtClean="0"/>
              <a:t>‹#›</a:t>
            </a:fld>
            <a:endParaRPr lang="en-US" dirty="0"/>
          </a:p>
        </p:txBody>
      </p:sp>
      <p:sp>
        <p:nvSpPr>
          <p:cNvPr id="8" name="Rectangle 7"/>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Rectangle 8"/>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29633815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rgbClr val="0D0C73"/>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58B00B69-A00F-413A-94C3-59E7A865CA64}"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3" name="Rectangle 12"/>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4" name="Rectangle 13"/>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5"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322065006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7F001D-AFDA-4F88-89DC-5736368E09F4}" type="datetimeFigureOut">
              <a:rPr lang="en-US" smtClean="0"/>
              <a:t>5/6/2020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B00B69-A00F-413A-94C3-59E7A865CA64}" type="slidenum">
              <a:rPr lang="en-US" smtClean="0"/>
              <a:t>‹#›</a:t>
            </a:fld>
            <a:endParaRPr lang="en-US" dirty="0"/>
          </a:p>
        </p:txBody>
      </p:sp>
      <p:pic>
        <p:nvPicPr>
          <p:cNvPr id="7" name="Picture 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9907" y="6019800"/>
            <a:ext cx="1543551" cy="685800"/>
          </a:xfrm>
          <a:prstGeom prst="rect">
            <a:avLst/>
          </a:prstGeom>
        </p:spPr>
      </p:pic>
    </p:spTree>
    <p:extLst>
      <p:ext uri="{BB962C8B-B14F-4D97-AF65-F5344CB8AC3E}">
        <p14:creationId xmlns:p14="http://schemas.microsoft.com/office/powerpoint/2010/main" val="896973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Century Gothic" panose="020B0502020202020204" pitchFamily="34"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entury Gothic" panose="020B050202020202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entury Gothic" panose="020B050202020202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entury Gothic" panose="020B050202020202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entury Gothic" panose="020B050202020202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entury Gothic" panose="020B050202020202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809" y="2538351"/>
            <a:ext cx="9217231" cy="1143000"/>
          </a:xfrm>
        </p:spPr>
        <p:txBody>
          <a:bodyPr/>
          <a:lstStyle/>
          <a:p>
            <a:r>
              <a:rPr lang="en-US" sz="6000" b="1" dirty="0" smtClean="0"/>
              <a:t>Key Points to Remember</a:t>
            </a:r>
            <a:endParaRPr lang="en-US" sz="6000" b="1" dirty="0"/>
          </a:p>
        </p:txBody>
      </p:sp>
      <p:pic>
        <p:nvPicPr>
          <p:cNvPr id="5" name="Picture 4"/>
          <p:cNvPicPr>
            <a:picLocks noChangeAspect="1"/>
          </p:cNvPicPr>
          <p:nvPr/>
        </p:nvPicPr>
        <p:blipFill>
          <a:blip r:embed="rId5"/>
          <a:stretch>
            <a:fillRect/>
          </a:stretch>
        </p:blipFill>
        <p:spPr>
          <a:xfrm>
            <a:off x="10529111" y="5766759"/>
            <a:ext cx="1450974" cy="914479"/>
          </a:xfrm>
          <a:prstGeom prst="rect">
            <a:avLst/>
          </a:prstGeom>
        </p:spPr>
      </p:pic>
      <p:pic>
        <p:nvPicPr>
          <p:cNvPr id="7" name="Red Must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2296" y="321623"/>
            <a:ext cx="609600" cy="609600"/>
          </a:xfrm>
          <a:prstGeom prst="rect">
            <a:avLst/>
          </a:prstGeom>
        </p:spPr>
      </p:pic>
      <p:sp>
        <p:nvSpPr>
          <p:cNvPr id="8" name="TextBox 7"/>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2720036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21" numSld="999">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smtClean="0"/>
              <a:t>Key Points to Remember</a:t>
            </a:r>
            <a:endParaRPr lang="en-US" b="1" dirty="0"/>
          </a:p>
        </p:txBody>
      </p:sp>
      <p:sp>
        <p:nvSpPr>
          <p:cNvPr id="3" name="Content Placeholder 2"/>
          <p:cNvSpPr>
            <a:spLocks noGrp="1"/>
          </p:cNvSpPr>
          <p:nvPr>
            <p:ph idx="1"/>
          </p:nvPr>
        </p:nvSpPr>
        <p:spPr>
          <a:xfrm>
            <a:off x="1981200" y="1752600"/>
            <a:ext cx="8229600" cy="3352800"/>
          </a:xfrm>
        </p:spPr>
        <p:txBody>
          <a:bodyPr>
            <a:normAutofit fontScale="85000" lnSpcReduction="10000"/>
          </a:bodyPr>
          <a:lstStyle/>
          <a:p>
            <a:pPr lvl="0"/>
            <a:r>
              <a:rPr lang="en-US" sz="2800" dirty="0"/>
              <a:t>This report will be sent to the </a:t>
            </a:r>
            <a:r>
              <a:rPr lang="en-US" sz="2800" b="1" dirty="0"/>
              <a:t>VPP Evaluation Team members</a:t>
            </a:r>
            <a:r>
              <a:rPr lang="en-US" sz="2800" dirty="0"/>
              <a:t> to review </a:t>
            </a:r>
            <a:r>
              <a:rPr lang="en-US" sz="2800" b="1" dirty="0"/>
              <a:t>before your VPP </a:t>
            </a:r>
            <a:r>
              <a:rPr lang="en-US" sz="2800" b="1" dirty="0" smtClean="0"/>
              <a:t>Evaluation</a:t>
            </a:r>
          </a:p>
          <a:p>
            <a:pPr lvl="0"/>
            <a:endParaRPr lang="en-US" sz="2800" dirty="0"/>
          </a:p>
          <a:p>
            <a:pPr lvl="0"/>
            <a:r>
              <a:rPr lang="en-US" sz="2800" dirty="0"/>
              <a:t>Is it something you can be </a:t>
            </a:r>
            <a:r>
              <a:rPr lang="en-US" sz="2800" b="1" dirty="0">
                <a:solidFill>
                  <a:srgbClr val="FF0000"/>
                </a:solidFill>
              </a:rPr>
              <a:t>proud</a:t>
            </a:r>
            <a:r>
              <a:rPr lang="en-US" sz="2800" dirty="0"/>
              <a:t> of, does it </a:t>
            </a:r>
            <a:r>
              <a:rPr lang="en-US" sz="2800" b="1" dirty="0">
                <a:solidFill>
                  <a:srgbClr val="FF0000"/>
                </a:solidFill>
              </a:rPr>
              <a:t>showcase</a:t>
            </a:r>
            <a:r>
              <a:rPr lang="en-US" sz="2800" dirty="0"/>
              <a:t> your company and commitment to VPP and being STAR quality? </a:t>
            </a:r>
            <a:endParaRPr lang="en-US" sz="2800" dirty="0" smtClean="0"/>
          </a:p>
          <a:p>
            <a:pPr lvl="0"/>
            <a:endParaRPr lang="en-US" sz="2800" dirty="0"/>
          </a:p>
          <a:p>
            <a:pPr lvl="0"/>
            <a:r>
              <a:rPr lang="en-US" sz="2800" dirty="0"/>
              <a:t>If you were to </a:t>
            </a:r>
            <a:r>
              <a:rPr lang="en-US" sz="2800" b="1" dirty="0"/>
              <a:t>read</a:t>
            </a:r>
            <a:r>
              <a:rPr lang="en-US" sz="2800" dirty="0"/>
              <a:t> it </a:t>
            </a:r>
            <a:r>
              <a:rPr lang="en-US" sz="2800" b="1" dirty="0"/>
              <a:t>before</a:t>
            </a:r>
            <a:r>
              <a:rPr lang="en-US" sz="2800" dirty="0"/>
              <a:t> an </a:t>
            </a:r>
            <a:r>
              <a:rPr lang="en-US" sz="2800" b="1" dirty="0"/>
              <a:t>evaluation</a:t>
            </a:r>
            <a:r>
              <a:rPr lang="en-US" sz="2800" dirty="0"/>
              <a:t>, </a:t>
            </a:r>
            <a:r>
              <a:rPr lang="en-US" sz="2800" b="1" dirty="0"/>
              <a:t>what would you think</a:t>
            </a:r>
            <a:r>
              <a:rPr lang="en-US" sz="2800" dirty="0"/>
              <a:t>?</a:t>
            </a:r>
          </a:p>
          <a:p>
            <a:pPr marL="0" indent="0">
              <a:buNone/>
            </a:pPr>
            <a:endParaRPr lang="en-US" dirty="0" smtClean="0"/>
          </a:p>
          <a:p>
            <a:pPr lvl="0"/>
            <a:endParaRPr lang="en-US" dirty="0"/>
          </a:p>
          <a:p>
            <a:endParaRPr lang="en-US" dirty="0"/>
          </a:p>
        </p:txBody>
      </p:sp>
      <p:pic>
        <p:nvPicPr>
          <p:cNvPr id="5" name="Picture 4"/>
          <p:cNvPicPr>
            <a:picLocks noChangeAspect="1"/>
          </p:cNvPicPr>
          <p:nvPr/>
        </p:nvPicPr>
        <p:blipFill>
          <a:blip r:embed="rId5"/>
          <a:stretch>
            <a:fillRect/>
          </a:stretch>
        </p:blipFill>
        <p:spPr>
          <a:xfrm>
            <a:off x="10529111" y="5766759"/>
            <a:ext cx="1450974" cy="914479"/>
          </a:xfrm>
          <a:prstGeom prst="rect">
            <a:avLst/>
          </a:prstGeom>
        </p:spPr>
      </p:pic>
      <p:pic>
        <p:nvPicPr>
          <p:cNvPr id="4"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6525" y="342900"/>
            <a:ext cx="487363" cy="487363"/>
          </a:xfrm>
          <a:prstGeom prst="rect">
            <a:avLst/>
          </a:prstGeom>
        </p:spPr>
      </p:pic>
      <p:sp>
        <p:nvSpPr>
          <p:cNvPr id="6" name="TextBox 5"/>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3546511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smtClean="0"/>
              <a:t>Key Points to Remember</a:t>
            </a:r>
            <a:endParaRPr lang="en-US" b="1" dirty="0"/>
          </a:p>
        </p:txBody>
      </p:sp>
      <p:sp>
        <p:nvSpPr>
          <p:cNvPr id="3" name="Content Placeholder 2"/>
          <p:cNvSpPr>
            <a:spLocks noGrp="1"/>
          </p:cNvSpPr>
          <p:nvPr>
            <p:ph idx="1"/>
          </p:nvPr>
        </p:nvSpPr>
        <p:spPr>
          <a:xfrm>
            <a:off x="1981200" y="1981200"/>
            <a:ext cx="8229600" cy="4038600"/>
          </a:xfrm>
        </p:spPr>
        <p:txBody>
          <a:bodyPr>
            <a:normAutofit fontScale="92500" lnSpcReduction="20000"/>
          </a:bodyPr>
          <a:lstStyle/>
          <a:p>
            <a:pPr lvl="0"/>
            <a:r>
              <a:rPr lang="en-US" sz="2800" dirty="0"/>
              <a:t>The </a:t>
            </a:r>
            <a:r>
              <a:rPr lang="en-US" sz="2800" b="1" dirty="0"/>
              <a:t>purpose</a:t>
            </a:r>
            <a:r>
              <a:rPr lang="en-US" sz="2800" dirty="0"/>
              <a:t> of this evaluation is to </a:t>
            </a:r>
            <a:r>
              <a:rPr lang="en-US" sz="2800" b="1" dirty="0"/>
              <a:t>determine</a:t>
            </a:r>
            <a:r>
              <a:rPr lang="en-US" sz="2800" dirty="0"/>
              <a:t> and </a:t>
            </a:r>
            <a:r>
              <a:rPr lang="en-US" sz="2800" b="1" dirty="0"/>
              <a:t>implement</a:t>
            </a:r>
            <a:r>
              <a:rPr lang="en-US" sz="2800" dirty="0"/>
              <a:t> changes needed to </a:t>
            </a:r>
            <a:r>
              <a:rPr lang="en-US" sz="2800" b="1" dirty="0"/>
              <a:t>improve</a:t>
            </a:r>
            <a:r>
              <a:rPr lang="en-US" sz="2800" dirty="0"/>
              <a:t> worker </a:t>
            </a:r>
            <a:r>
              <a:rPr lang="en-US" sz="2800" b="1" dirty="0"/>
              <a:t>safety</a:t>
            </a:r>
            <a:r>
              <a:rPr lang="en-US" sz="2800" dirty="0"/>
              <a:t> and health </a:t>
            </a:r>
            <a:r>
              <a:rPr lang="en-US" sz="2800" b="1" dirty="0" smtClean="0"/>
              <a:t>protection</a:t>
            </a:r>
          </a:p>
          <a:p>
            <a:pPr lvl="0"/>
            <a:endParaRPr lang="en-US" sz="2800" b="1" dirty="0" smtClean="0"/>
          </a:p>
          <a:p>
            <a:pPr lvl="0"/>
            <a:r>
              <a:rPr lang="en-US" sz="2800" dirty="0" smtClean="0"/>
              <a:t>The evaluation needs to be </a:t>
            </a:r>
            <a:r>
              <a:rPr lang="en-US" sz="2800" b="1" dirty="0" smtClean="0"/>
              <a:t>honest, objective, critical </a:t>
            </a:r>
            <a:r>
              <a:rPr lang="en-US" sz="2800" dirty="0" smtClean="0"/>
              <a:t>and</a:t>
            </a:r>
            <a:r>
              <a:rPr lang="en-US" sz="2800" b="1" dirty="0" smtClean="0"/>
              <a:t> </a:t>
            </a:r>
            <a:r>
              <a:rPr lang="en-US" sz="2800" b="1" dirty="0" smtClean="0"/>
              <a:t>comprehensive</a:t>
            </a:r>
          </a:p>
          <a:p>
            <a:pPr lvl="0"/>
            <a:endParaRPr lang="en-US" sz="2800" dirty="0"/>
          </a:p>
          <a:p>
            <a:pPr lvl="0"/>
            <a:r>
              <a:rPr lang="en-US" sz="2800" i="1" dirty="0" smtClean="0"/>
              <a:t>If </a:t>
            </a:r>
            <a:r>
              <a:rPr lang="en-US" sz="2800" i="1" dirty="0"/>
              <a:t>the site has had an onsite VOSH Inspection or significant safety related event reported in the news, be sure to include this information in the evaluation</a:t>
            </a:r>
          </a:p>
          <a:p>
            <a:pPr marL="0" indent="0">
              <a:buNone/>
            </a:pPr>
            <a:endParaRPr lang="en-US" dirty="0" smtClean="0"/>
          </a:p>
          <a:p>
            <a:pPr lvl="0"/>
            <a:endParaRPr lang="en-US" dirty="0"/>
          </a:p>
          <a:p>
            <a:endParaRPr lang="en-US" dirty="0"/>
          </a:p>
        </p:txBody>
      </p:sp>
      <p:pic>
        <p:nvPicPr>
          <p:cNvPr id="4" name="Picture 3"/>
          <p:cNvPicPr>
            <a:picLocks noChangeAspect="1"/>
          </p:cNvPicPr>
          <p:nvPr/>
        </p:nvPicPr>
        <p:blipFill>
          <a:blip r:embed="rId5"/>
          <a:stretch>
            <a:fillRect/>
          </a:stretch>
        </p:blipFill>
        <p:spPr>
          <a:xfrm>
            <a:off x="10511857" y="5766718"/>
            <a:ext cx="1450974" cy="914479"/>
          </a:xfrm>
          <a:prstGeom prst="rect">
            <a:avLst/>
          </a:prstGeom>
        </p:spPr>
      </p:pic>
      <p:pic>
        <p:nvPicPr>
          <p:cNvPr id="5"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381" y="342900"/>
            <a:ext cx="487363" cy="487363"/>
          </a:xfrm>
          <a:prstGeom prst="rect">
            <a:avLst/>
          </a:prstGeom>
        </p:spPr>
      </p:pic>
      <p:sp>
        <p:nvSpPr>
          <p:cNvPr id="6" name="TextBox 5"/>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3197489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9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smtClean="0"/>
              <a:t>Key Points to Remember</a:t>
            </a:r>
            <a:endParaRPr lang="en-US" b="1" dirty="0"/>
          </a:p>
        </p:txBody>
      </p:sp>
      <p:sp>
        <p:nvSpPr>
          <p:cNvPr id="3" name="Content Placeholder 2"/>
          <p:cNvSpPr>
            <a:spLocks noGrp="1"/>
          </p:cNvSpPr>
          <p:nvPr>
            <p:ph idx="1"/>
          </p:nvPr>
        </p:nvSpPr>
        <p:spPr>
          <a:xfrm>
            <a:off x="1981200" y="1752600"/>
            <a:ext cx="8229600" cy="3581400"/>
          </a:xfrm>
        </p:spPr>
        <p:txBody>
          <a:bodyPr>
            <a:normAutofit/>
          </a:bodyPr>
          <a:lstStyle/>
          <a:p>
            <a:pPr lvl="0"/>
            <a:r>
              <a:rPr lang="en-US" dirty="0" smtClean="0"/>
              <a:t>Make </a:t>
            </a:r>
            <a:r>
              <a:rPr lang="en-US" dirty="0"/>
              <a:t>sure the </a:t>
            </a:r>
            <a:r>
              <a:rPr lang="en-US" b="1" dirty="0"/>
              <a:t>rate</a:t>
            </a:r>
            <a:r>
              <a:rPr lang="en-US" dirty="0"/>
              <a:t> </a:t>
            </a:r>
            <a:r>
              <a:rPr lang="en-US" b="1" dirty="0"/>
              <a:t>calculations</a:t>
            </a:r>
            <a:r>
              <a:rPr lang="en-US" dirty="0"/>
              <a:t> and </a:t>
            </a:r>
            <a:r>
              <a:rPr lang="en-US" b="1" dirty="0"/>
              <a:t>NAICS</a:t>
            </a:r>
            <a:r>
              <a:rPr lang="en-US" dirty="0"/>
              <a:t> </a:t>
            </a:r>
            <a:r>
              <a:rPr lang="en-US" b="1" dirty="0"/>
              <a:t>code</a:t>
            </a:r>
            <a:r>
              <a:rPr lang="en-US" dirty="0"/>
              <a:t> determination are </a:t>
            </a:r>
            <a:r>
              <a:rPr lang="en-US" b="1" dirty="0"/>
              <a:t>correct</a:t>
            </a:r>
            <a:r>
              <a:rPr lang="en-US" dirty="0" smtClean="0"/>
              <a:t>.</a:t>
            </a:r>
          </a:p>
          <a:p>
            <a:pPr lvl="0"/>
            <a:endParaRPr lang="en-US" dirty="0"/>
          </a:p>
          <a:p>
            <a:pPr lvl="0"/>
            <a:r>
              <a:rPr lang="en-US" dirty="0"/>
              <a:t>Follow up on </a:t>
            </a:r>
            <a:r>
              <a:rPr lang="en-US" b="1" dirty="0"/>
              <a:t>all</a:t>
            </a:r>
            <a:r>
              <a:rPr lang="en-US" dirty="0"/>
              <a:t> of the site’s </a:t>
            </a:r>
            <a:r>
              <a:rPr lang="en-US" b="1" dirty="0"/>
              <a:t>previous</a:t>
            </a:r>
            <a:r>
              <a:rPr lang="en-US" dirty="0"/>
              <a:t> year’s evaluation </a:t>
            </a:r>
            <a:r>
              <a:rPr lang="en-US" b="1" dirty="0"/>
              <a:t>recommendations</a:t>
            </a:r>
            <a:r>
              <a:rPr lang="en-US" dirty="0"/>
              <a:t>.  Either </a:t>
            </a:r>
            <a:r>
              <a:rPr lang="en-US" b="1" dirty="0"/>
              <a:t>close</a:t>
            </a:r>
            <a:r>
              <a:rPr lang="en-US" dirty="0"/>
              <a:t> them out with a summary of what was </a:t>
            </a:r>
            <a:r>
              <a:rPr lang="en-US" b="1" dirty="0"/>
              <a:t>accomplished</a:t>
            </a:r>
            <a:r>
              <a:rPr lang="en-US" dirty="0"/>
              <a:t>, or </a:t>
            </a:r>
            <a:r>
              <a:rPr lang="en-US" b="1" dirty="0"/>
              <a:t>explain</a:t>
            </a:r>
            <a:r>
              <a:rPr lang="en-US" dirty="0"/>
              <a:t> why they are </a:t>
            </a:r>
            <a:r>
              <a:rPr lang="en-US" b="1" dirty="0"/>
              <a:t>still open </a:t>
            </a:r>
            <a:r>
              <a:rPr lang="en-US" dirty="0"/>
              <a:t>or applicable, and how they have been </a:t>
            </a:r>
            <a:r>
              <a:rPr lang="en-US" b="1" dirty="0"/>
              <a:t>modified</a:t>
            </a:r>
            <a:r>
              <a:rPr lang="en-US" dirty="0"/>
              <a:t> for this year.  </a:t>
            </a:r>
          </a:p>
          <a:p>
            <a:pPr marL="0" indent="0">
              <a:buNone/>
            </a:pPr>
            <a:endParaRPr lang="en-US" dirty="0" smtClean="0"/>
          </a:p>
          <a:p>
            <a:pPr lvl="0"/>
            <a:endParaRPr lang="en-US" dirty="0"/>
          </a:p>
          <a:p>
            <a:endParaRPr lang="en-US" dirty="0"/>
          </a:p>
        </p:txBody>
      </p:sp>
      <p:pic>
        <p:nvPicPr>
          <p:cNvPr id="4" name="Picture 3"/>
          <p:cNvPicPr>
            <a:picLocks noChangeAspect="1"/>
          </p:cNvPicPr>
          <p:nvPr/>
        </p:nvPicPr>
        <p:blipFill>
          <a:blip r:embed="rId5"/>
          <a:stretch>
            <a:fillRect/>
          </a:stretch>
        </p:blipFill>
        <p:spPr>
          <a:xfrm>
            <a:off x="10517608" y="5766719"/>
            <a:ext cx="1450974" cy="914479"/>
          </a:xfrm>
          <a:prstGeom prst="rect">
            <a:avLst/>
          </a:prstGeom>
        </p:spPr>
      </p:pic>
      <p:pic>
        <p:nvPicPr>
          <p:cNvPr id="5"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093" y="342900"/>
            <a:ext cx="487363" cy="487363"/>
          </a:xfrm>
          <a:prstGeom prst="rect">
            <a:avLst/>
          </a:prstGeom>
        </p:spPr>
      </p:pic>
      <p:sp>
        <p:nvSpPr>
          <p:cNvPr id="6" name="TextBox 5"/>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2950025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smtClean="0"/>
              <a:t>Key Points to Remember</a:t>
            </a:r>
            <a:endParaRPr lang="en-US" b="1" dirty="0"/>
          </a:p>
        </p:txBody>
      </p:sp>
      <p:sp>
        <p:nvSpPr>
          <p:cNvPr id="3" name="Content Placeholder 2"/>
          <p:cNvSpPr>
            <a:spLocks noGrp="1"/>
          </p:cNvSpPr>
          <p:nvPr>
            <p:ph idx="1"/>
          </p:nvPr>
        </p:nvSpPr>
        <p:spPr>
          <a:xfrm>
            <a:off x="1981200" y="1828800"/>
            <a:ext cx="8229600" cy="3124200"/>
          </a:xfrm>
        </p:spPr>
        <p:txBody>
          <a:bodyPr>
            <a:normAutofit/>
          </a:bodyPr>
          <a:lstStyle/>
          <a:p>
            <a:pPr lvl="0"/>
            <a:r>
              <a:rPr lang="en-US" dirty="0" smtClean="0"/>
              <a:t>Always </a:t>
            </a:r>
            <a:r>
              <a:rPr lang="en-US" b="1" dirty="0"/>
              <a:t>include</a:t>
            </a:r>
            <a:r>
              <a:rPr lang="en-US" dirty="0"/>
              <a:t> who or what committee has the </a:t>
            </a:r>
            <a:r>
              <a:rPr lang="en-US" b="1" dirty="0"/>
              <a:t>lead responsibility </a:t>
            </a:r>
            <a:r>
              <a:rPr lang="en-US" dirty="0"/>
              <a:t>for </a:t>
            </a:r>
            <a:r>
              <a:rPr lang="en-US" b="1" dirty="0"/>
              <a:t>implementing</a:t>
            </a:r>
            <a:r>
              <a:rPr lang="en-US" dirty="0"/>
              <a:t> the </a:t>
            </a:r>
            <a:r>
              <a:rPr lang="en-US" dirty="0" smtClean="0"/>
              <a:t>recommendation  </a:t>
            </a:r>
            <a:endParaRPr lang="en-US" dirty="0" smtClean="0"/>
          </a:p>
          <a:p>
            <a:pPr lvl="0"/>
            <a:endParaRPr lang="en-US" dirty="0"/>
          </a:p>
          <a:p>
            <a:pPr lvl="0"/>
            <a:r>
              <a:rPr lang="en-US" b="1" dirty="0"/>
              <a:t>Self-evaluations with no recommendations for improvement are basically not </a:t>
            </a:r>
            <a:r>
              <a:rPr lang="en-US" b="1" dirty="0" smtClean="0"/>
              <a:t>acceptable</a:t>
            </a:r>
          </a:p>
          <a:p>
            <a:pPr lvl="1"/>
            <a:r>
              <a:rPr lang="en-US" dirty="0" smtClean="0"/>
              <a:t>Strive for areas of </a:t>
            </a:r>
            <a:r>
              <a:rPr lang="en-US" b="1" u="sng" dirty="0" smtClean="0"/>
              <a:t>continuous improvement</a:t>
            </a:r>
            <a:endParaRPr lang="en-US" u="sng" dirty="0"/>
          </a:p>
          <a:p>
            <a:pPr marL="0" indent="0">
              <a:buNone/>
            </a:pPr>
            <a:endParaRPr lang="en-US" dirty="0" smtClean="0"/>
          </a:p>
          <a:p>
            <a:pPr lvl="0"/>
            <a:endParaRPr lang="en-US" dirty="0"/>
          </a:p>
          <a:p>
            <a:endParaRPr lang="en-US" dirty="0"/>
          </a:p>
        </p:txBody>
      </p:sp>
      <p:pic>
        <p:nvPicPr>
          <p:cNvPr id="4" name="Picture 3"/>
          <p:cNvPicPr>
            <a:picLocks noChangeAspect="1"/>
          </p:cNvPicPr>
          <p:nvPr/>
        </p:nvPicPr>
        <p:blipFill>
          <a:blip r:embed="rId5"/>
          <a:stretch>
            <a:fillRect/>
          </a:stretch>
        </p:blipFill>
        <p:spPr>
          <a:xfrm>
            <a:off x="10506105" y="5772470"/>
            <a:ext cx="1450974" cy="914479"/>
          </a:xfrm>
          <a:prstGeom prst="rect">
            <a:avLst/>
          </a:prstGeom>
        </p:spPr>
      </p:pic>
      <p:pic>
        <p:nvPicPr>
          <p:cNvPr id="5"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237" y="258445"/>
            <a:ext cx="487363" cy="487363"/>
          </a:xfrm>
          <a:prstGeom prst="rect">
            <a:avLst/>
          </a:prstGeom>
        </p:spPr>
      </p:pic>
      <p:sp>
        <p:nvSpPr>
          <p:cNvPr id="6" name="TextBox 5"/>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a:t>
            </a:r>
            <a:r>
              <a:rPr lang="en-US" sz="1400" dirty="0" smtClean="0"/>
              <a:t>complete</a:t>
            </a:r>
            <a:endParaRPr lang="en-US" sz="1400" dirty="0"/>
          </a:p>
        </p:txBody>
      </p:sp>
    </p:spTree>
    <p:extLst>
      <p:ext uri="{BB962C8B-B14F-4D97-AF65-F5344CB8AC3E}">
        <p14:creationId xmlns:p14="http://schemas.microsoft.com/office/powerpoint/2010/main" val="1555440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PP Recert PPT">
  <a:themeElements>
    <a:clrScheme name="Custom 1">
      <a:dk1>
        <a:sysClr val="windowText" lastClr="000000"/>
      </a:dk1>
      <a:lt1>
        <a:sysClr val="window" lastClr="FFFFFF"/>
      </a:lt1>
      <a:dk2>
        <a:srgbClr val="424456"/>
      </a:dk2>
      <a:lt2>
        <a:srgbClr val="DEDEDE"/>
      </a:lt2>
      <a:accent1>
        <a:srgbClr val="53548A"/>
      </a:accent1>
      <a:accent2>
        <a:srgbClr val="438086"/>
      </a:accent2>
      <a:accent3>
        <a:srgbClr val="0D0C7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b="1" dirty="0" smtClean="0">
            <a:solidFill>
              <a:srgbClr val="FFFF00"/>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3CF07E2071741BFB88759396349F3" ma:contentTypeVersion="4" ma:contentTypeDescription="Create a new document." ma:contentTypeScope="" ma:versionID="3e4b65b831af5c5f2ef436bd2aa58faf">
  <xsd:schema xmlns:xsd="http://www.w3.org/2001/XMLSchema" xmlns:xs="http://www.w3.org/2001/XMLSchema" xmlns:p="http://schemas.microsoft.com/office/2006/metadata/properties" xmlns:ns2="7dff0276-1a18-4a0a-a1b9-413c8d1321ef" xmlns:ns3="bfa5c831-db00-4542-aa15-6b94aa1d4d14" targetNamespace="http://schemas.microsoft.com/office/2006/metadata/properties" ma:root="true" ma:fieldsID="c284475e0f5f2c0d0448ff9b454b95eb" ns2:_="" ns3:_="">
    <xsd:import namespace="7dff0276-1a18-4a0a-a1b9-413c8d1321ef"/>
    <xsd:import namespace="bfa5c831-db00-4542-aa15-6b94aa1d4d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f0276-1a18-4a0a-a1b9-413c8d132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a5c831-db00-4542-aa15-6b94aa1d4d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C5681E-74DD-4400-A29D-BA5B418CEC11}"/>
</file>

<file path=customXml/itemProps2.xml><?xml version="1.0" encoding="utf-8"?>
<ds:datastoreItem xmlns:ds="http://schemas.openxmlformats.org/officeDocument/2006/customXml" ds:itemID="{13E51B18-85B5-441A-AC10-101AC9D9190A}"/>
</file>

<file path=customXml/itemProps3.xml><?xml version="1.0" encoding="utf-8"?>
<ds:datastoreItem xmlns:ds="http://schemas.openxmlformats.org/officeDocument/2006/customXml" ds:itemID="{2DAB5E6F-D807-434F-BE38-5037D9BFE03B}"/>
</file>

<file path=docProps/app.xml><?xml version="1.0" encoding="utf-8"?>
<Properties xmlns="http://schemas.openxmlformats.org/officeDocument/2006/extended-properties" xmlns:vt="http://schemas.openxmlformats.org/officeDocument/2006/docPropsVTypes">
  <TotalTime>69</TotalTime>
  <Words>533</Words>
  <Application>Microsoft Office PowerPoint</Application>
  <PresentationFormat>Widescreen</PresentationFormat>
  <Paragraphs>53</Paragraphs>
  <Slides>5</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Century Gothic</vt:lpstr>
      <vt:lpstr>Wingdings 2</vt:lpstr>
      <vt:lpstr>VPP Recert PPT</vt:lpstr>
      <vt:lpstr>Key Points to Remember</vt:lpstr>
      <vt:lpstr>Key Points to Remember</vt:lpstr>
      <vt:lpstr>Key Points to Remember</vt:lpstr>
      <vt:lpstr>Key Points to Remember</vt:lpstr>
      <vt:lpstr>Key Points to Remember</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Points to Remember</dc:title>
  <dc:creator>VITA Program</dc:creator>
  <cp:lastModifiedBy>VITA Program</cp:lastModifiedBy>
  <cp:revision>12</cp:revision>
  <dcterms:created xsi:type="dcterms:W3CDTF">2020-04-08T18:08:34Z</dcterms:created>
  <dcterms:modified xsi:type="dcterms:W3CDTF">2020-05-06T14:51:58Z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0x0101000883CF07E2071741BFB88759396349F3</vt:lpwstr>
  </property>
</Properties>
</file>