
<file path=[Content_Types].xml><?xml version="1.0" encoding="utf-8"?>
<Types xmlns="http://schemas.openxmlformats.org/package/2006/content-types">
  <Default Extension="mp3" ContentType="audio/mpeg"/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7" r:id="rId2"/>
    <p:sldId id="261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1" d="100"/>
          <a:sy n="81" d="100"/>
        </p:scale>
        <p:origin x="10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8A26A-554F-4479-9194-941981EBF1B4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3328A-05B0-46C9-8B0D-1B95B2EB38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0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Right Click </a:t>
            </a:r>
            <a:r>
              <a:rPr lang="en-US" b="1" dirty="0" smtClean="0"/>
              <a:t>on the Chart and </a:t>
            </a:r>
            <a:r>
              <a:rPr lang="en-US" b="1" dirty="0" smtClean="0">
                <a:solidFill>
                  <a:srgbClr val="FF0000"/>
                </a:solidFill>
              </a:rPr>
              <a:t>select Worksheet Object</a:t>
            </a:r>
            <a:r>
              <a:rPr lang="en-US" b="1" dirty="0" smtClean="0"/>
              <a:t> then </a:t>
            </a:r>
            <a:r>
              <a:rPr lang="en-US" b="1" dirty="0" smtClean="0">
                <a:solidFill>
                  <a:srgbClr val="FF0000"/>
                </a:solidFill>
              </a:rPr>
              <a:t>Open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Look up your facility BLS rates</a:t>
            </a:r>
          </a:p>
          <a:p>
            <a:pPr lvl="1"/>
            <a:r>
              <a:rPr lang="en-US" dirty="0" smtClean="0"/>
              <a:t>Click on the Blue Link (Most recently published **BLS Rates) A web site will open with a PDF document.</a:t>
            </a:r>
          </a:p>
          <a:p>
            <a:pPr lvl="1"/>
            <a:r>
              <a:rPr lang="en-US" dirty="0" smtClean="0"/>
              <a:t> Locate your NAICS Code </a:t>
            </a:r>
            <a:r>
              <a:rPr lang="en-US" sz="2000" b="1" u="sng" dirty="0" smtClean="0">
                <a:solidFill>
                  <a:srgbClr val="FF0000"/>
                </a:solidFill>
              </a:rPr>
              <a:t>(2</a:t>
            </a:r>
            <a:r>
              <a:rPr lang="en-US" sz="2000" b="1" u="sng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b="1" u="sng" dirty="0" smtClean="0">
                <a:solidFill>
                  <a:srgbClr val="FF0000"/>
                </a:solidFill>
              </a:rPr>
              <a:t> column)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 the Total Recordable Cases (TCIR) </a:t>
            </a:r>
            <a:r>
              <a:rPr lang="en-US" sz="1200" b="1" u="sng" dirty="0" smtClean="0">
                <a:solidFill>
                  <a:srgbClr val="FF0000"/>
                </a:solidFill>
              </a:rPr>
              <a:t>(3</a:t>
            </a:r>
            <a:r>
              <a:rPr lang="en-US" sz="1200" b="1" u="sng" baseline="30000" dirty="0" smtClean="0">
                <a:solidFill>
                  <a:srgbClr val="FF0000"/>
                </a:solidFill>
              </a:rPr>
              <a:t>rd</a:t>
            </a:r>
            <a:r>
              <a:rPr lang="en-US" sz="1200" b="1" u="sng" dirty="0" smtClean="0">
                <a:solidFill>
                  <a:srgbClr val="FF0000"/>
                </a:solidFill>
              </a:rPr>
              <a:t> column)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68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Right Click </a:t>
            </a:r>
            <a:r>
              <a:rPr lang="en-US" b="1" dirty="0" smtClean="0"/>
              <a:t>on the Chart and </a:t>
            </a:r>
            <a:r>
              <a:rPr lang="en-US" b="1" dirty="0" smtClean="0">
                <a:solidFill>
                  <a:srgbClr val="FF0000"/>
                </a:solidFill>
              </a:rPr>
              <a:t>select Worksheet Object</a:t>
            </a:r>
            <a:r>
              <a:rPr lang="en-US" b="1" dirty="0" smtClean="0"/>
              <a:t> then </a:t>
            </a:r>
            <a:r>
              <a:rPr lang="en-US" b="1" dirty="0" smtClean="0">
                <a:solidFill>
                  <a:srgbClr val="FF0000"/>
                </a:solidFill>
              </a:rPr>
              <a:t>Open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Look up your facility BLS rates</a:t>
            </a:r>
          </a:p>
          <a:p>
            <a:pPr lvl="1"/>
            <a:r>
              <a:rPr lang="en-US" dirty="0" smtClean="0"/>
              <a:t>Click on the Blue Link (Most recently published **BLS Rates) A web site will open with a PDF document.</a:t>
            </a:r>
          </a:p>
          <a:p>
            <a:pPr lvl="1"/>
            <a:r>
              <a:rPr lang="en-US" dirty="0" smtClean="0"/>
              <a:t> Locate your NAICS Code </a:t>
            </a:r>
            <a:r>
              <a:rPr lang="en-US" sz="2000" b="1" u="sng" dirty="0" smtClean="0">
                <a:solidFill>
                  <a:srgbClr val="FF0000"/>
                </a:solidFill>
              </a:rPr>
              <a:t>(2</a:t>
            </a:r>
            <a:r>
              <a:rPr lang="en-US" sz="2000" b="1" u="sng" baseline="30000" dirty="0" smtClean="0">
                <a:solidFill>
                  <a:srgbClr val="FF0000"/>
                </a:solidFill>
              </a:rPr>
              <a:t>nd</a:t>
            </a:r>
            <a:r>
              <a:rPr lang="en-US" sz="2000" b="1" u="sng" dirty="0" smtClean="0">
                <a:solidFill>
                  <a:srgbClr val="FF0000"/>
                </a:solidFill>
              </a:rPr>
              <a:t> column)</a:t>
            </a:r>
          </a:p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Use the Total Recordable Cases (TCIR) </a:t>
            </a:r>
            <a:r>
              <a:rPr lang="en-US" sz="1200" b="1" u="sng" dirty="0" smtClean="0">
                <a:solidFill>
                  <a:srgbClr val="FF0000"/>
                </a:solidFill>
              </a:rPr>
              <a:t>(3</a:t>
            </a:r>
            <a:r>
              <a:rPr lang="en-US" sz="1200" b="1" u="sng" baseline="30000" dirty="0" smtClean="0">
                <a:solidFill>
                  <a:srgbClr val="FF0000"/>
                </a:solidFill>
              </a:rPr>
              <a:t>rd</a:t>
            </a:r>
            <a:r>
              <a:rPr lang="en-US" sz="1200" b="1" u="sng" dirty="0" smtClean="0">
                <a:solidFill>
                  <a:srgbClr val="FF0000"/>
                </a:solidFill>
              </a:rPr>
              <a:t> column)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8993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40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TCIR or DART</a:t>
            </a:r>
          </a:p>
          <a:p>
            <a:endParaRPr lang="en-US" b="1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1 year </a:t>
            </a:r>
            <a:r>
              <a:rPr lang="en-US" dirty="0" smtClean="0"/>
              <a:t>TCIR or DART </a:t>
            </a:r>
            <a:r>
              <a:rPr lang="en-US" b="1" dirty="0" smtClean="0"/>
              <a:t>increased</a:t>
            </a:r>
            <a:r>
              <a:rPr lang="en-US" dirty="0" smtClean="0"/>
              <a:t>, you must </a:t>
            </a:r>
            <a:r>
              <a:rPr lang="en-US" b="1" dirty="0" smtClean="0"/>
              <a:t>identify</a:t>
            </a:r>
            <a:r>
              <a:rPr lang="en-US" dirty="0" smtClean="0"/>
              <a:t> &amp; </a:t>
            </a:r>
            <a:r>
              <a:rPr lang="en-US" b="1" dirty="0" smtClean="0"/>
              <a:t>describe</a:t>
            </a:r>
            <a:r>
              <a:rPr lang="en-US" dirty="0" smtClean="0"/>
              <a:t> </a:t>
            </a:r>
            <a:r>
              <a:rPr lang="en-US" b="1" dirty="0" smtClean="0"/>
              <a:t>contributing</a:t>
            </a:r>
            <a:r>
              <a:rPr lang="en-US" dirty="0" smtClean="0"/>
              <a:t> factors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corrective</a:t>
            </a:r>
            <a:r>
              <a:rPr lang="en-US" dirty="0" smtClean="0"/>
              <a:t> actions taken.</a:t>
            </a:r>
          </a:p>
          <a:p>
            <a:r>
              <a:rPr lang="en-US" b="1" dirty="0" smtClean="0"/>
              <a:t>Address</a:t>
            </a:r>
            <a:r>
              <a:rPr lang="en-US" dirty="0" smtClean="0"/>
              <a:t> these items in the </a:t>
            </a:r>
            <a:r>
              <a:rPr lang="en-US" b="1" dirty="0" smtClean="0"/>
              <a:t>related</a:t>
            </a:r>
            <a:r>
              <a:rPr lang="en-US" dirty="0" smtClean="0"/>
              <a:t> sub-element section.</a:t>
            </a:r>
          </a:p>
          <a:p>
            <a:r>
              <a:rPr lang="en-US" dirty="0" smtClean="0"/>
              <a:t>If </a:t>
            </a:r>
            <a:r>
              <a:rPr lang="en-US" b="1" dirty="0" smtClean="0"/>
              <a:t>3 year </a:t>
            </a:r>
            <a:r>
              <a:rPr lang="en-US" dirty="0" smtClean="0"/>
              <a:t>rate </a:t>
            </a:r>
            <a:r>
              <a:rPr lang="en-US" b="1" dirty="0" smtClean="0"/>
              <a:t>exceeds</a:t>
            </a:r>
            <a:r>
              <a:rPr lang="en-US" dirty="0" smtClean="0"/>
              <a:t> the </a:t>
            </a:r>
            <a:r>
              <a:rPr lang="en-US" b="1" dirty="0" smtClean="0"/>
              <a:t>highest</a:t>
            </a:r>
            <a:r>
              <a:rPr lang="en-US" dirty="0" smtClean="0"/>
              <a:t> of the </a:t>
            </a:r>
            <a:r>
              <a:rPr lang="en-US" b="1" dirty="0" smtClean="0"/>
              <a:t>last 3 </a:t>
            </a:r>
            <a:r>
              <a:rPr lang="en-US" dirty="0" smtClean="0"/>
              <a:t>published </a:t>
            </a:r>
            <a:r>
              <a:rPr lang="en-US" b="1" dirty="0" smtClean="0"/>
              <a:t>years</a:t>
            </a:r>
            <a:r>
              <a:rPr lang="en-US" dirty="0" smtClean="0"/>
              <a:t> of </a:t>
            </a:r>
            <a:r>
              <a:rPr lang="en-US" b="1" dirty="0" smtClean="0"/>
              <a:t>BLS data</a:t>
            </a:r>
            <a:r>
              <a:rPr lang="en-US" dirty="0" smtClean="0"/>
              <a:t>, you must </a:t>
            </a:r>
            <a:r>
              <a:rPr lang="en-US" b="1" dirty="0" smtClean="0"/>
              <a:t>submit</a:t>
            </a:r>
            <a:r>
              <a:rPr lang="en-US" dirty="0" smtClean="0"/>
              <a:t> a separate </a:t>
            </a:r>
            <a:r>
              <a:rPr lang="en-US" b="1" dirty="0" smtClean="0"/>
              <a:t>rate reduction plan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RT Increased?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993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Contractor Rates</a:t>
            </a:r>
          </a:p>
          <a:p>
            <a:endParaRPr lang="en-US" b="1" dirty="0" smtClean="0"/>
          </a:p>
          <a:p>
            <a:r>
              <a:rPr lang="en-US" sz="1200" b="1" dirty="0" smtClean="0">
                <a:solidFill>
                  <a:srgbClr val="FF0000"/>
                </a:solidFill>
              </a:rPr>
              <a:t>Right Click </a:t>
            </a:r>
            <a:r>
              <a:rPr lang="en-US" sz="1200" b="1" dirty="0" smtClean="0"/>
              <a:t>on the Chart and </a:t>
            </a:r>
            <a:r>
              <a:rPr lang="en-US" sz="1200" b="1" dirty="0" smtClean="0">
                <a:solidFill>
                  <a:srgbClr val="FF0000"/>
                </a:solidFill>
              </a:rPr>
              <a:t>select Worksheet Object</a:t>
            </a:r>
            <a:r>
              <a:rPr lang="en-US" sz="1200" b="1" dirty="0" smtClean="0"/>
              <a:t> then </a:t>
            </a:r>
            <a:r>
              <a:rPr lang="en-US" sz="1200" b="1" dirty="0" smtClean="0">
                <a:solidFill>
                  <a:srgbClr val="FF0000"/>
                </a:solidFill>
              </a:rPr>
              <a:t>Open</a:t>
            </a:r>
            <a:endParaRPr lang="en-US" sz="1200" dirty="0" smtClean="0">
              <a:solidFill>
                <a:srgbClr val="FF0000"/>
              </a:solidFill>
            </a:endParaRPr>
          </a:p>
          <a:p>
            <a:r>
              <a:rPr lang="en-US" sz="1200" dirty="0" smtClean="0"/>
              <a:t>Enter the </a:t>
            </a:r>
            <a:r>
              <a:rPr lang="en-US" sz="1200" b="1" dirty="0" smtClean="0"/>
              <a:t>same</a:t>
            </a:r>
            <a:r>
              <a:rPr lang="en-US" sz="1200" dirty="0" smtClean="0"/>
              <a:t> information for each </a:t>
            </a:r>
            <a:r>
              <a:rPr lang="en-US" sz="1200" b="1" dirty="0" smtClean="0"/>
              <a:t>applicable</a:t>
            </a:r>
            <a:r>
              <a:rPr lang="en-US" sz="1200" dirty="0" smtClean="0"/>
              <a:t> </a:t>
            </a:r>
            <a:r>
              <a:rPr lang="en-US" sz="1200" b="1" dirty="0" smtClean="0"/>
              <a:t>contractor</a:t>
            </a:r>
            <a:r>
              <a:rPr lang="en-US" sz="1200" dirty="0" smtClean="0"/>
              <a:t> you have (contractors who </a:t>
            </a:r>
            <a:r>
              <a:rPr lang="en-US" sz="1200" b="1" dirty="0" smtClean="0"/>
              <a:t>work</a:t>
            </a:r>
            <a:r>
              <a:rPr lang="en-US" sz="1200" dirty="0" smtClean="0"/>
              <a:t> </a:t>
            </a:r>
            <a:r>
              <a:rPr lang="en-US" sz="1200" b="1" dirty="0" smtClean="0"/>
              <a:t>1,000</a:t>
            </a:r>
            <a:r>
              <a:rPr lang="en-US" sz="1200" dirty="0" smtClean="0"/>
              <a:t> </a:t>
            </a:r>
            <a:r>
              <a:rPr lang="en-US" sz="1200" b="1" dirty="0" smtClean="0"/>
              <a:t>or</a:t>
            </a:r>
            <a:r>
              <a:rPr lang="en-US" sz="1200" dirty="0" smtClean="0"/>
              <a:t> </a:t>
            </a:r>
            <a:r>
              <a:rPr lang="en-US" sz="1200" b="1" dirty="0" smtClean="0"/>
              <a:t>more</a:t>
            </a:r>
            <a:r>
              <a:rPr lang="en-US" sz="1200" dirty="0" smtClean="0"/>
              <a:t> in any calendar </a:t>
            </a:r>
            <a:r>
              <a:rPr lang="en-US" sz="1200" b="1" dirty="0" smtClean="0"/>
              <a:t>quarter</a:t>
            </a:r>
            <a:r>
              <a:rPr lang="en-US" sz="1200" dirty="0" smtClean="0"/>
              <a:t> that your site uses</a:t>
            </a:r>
          </a:p>
          <a:p>
            <a:r>
              <a:rPr lang="en-US" sz="1200" dirty="0" smtClean="0"/>
              <a:t>Look up the </a:t>
            </a:r>
            <a:r>
              <a:rPr lang="en-US" sz="1200" b="1" i="1" dirty="0" smtClean="0"/>
              <a:t>contractors BLS rates </a:t>
            </a:r>
            <a:r>
              <a:rPr lang="en-US" sz="1200" dirty="0" smtClean="0"/>
              <a:t>(follow previous instructions)</a:t>
            </a:r>
          </a:p>
          <a:p>
            <a:r>
              <a:rPr lang="en-US" sz="1200" dirty="0" smtClean="0"/>
              <a:t>Each </a:t>
            </a:r>
            <a:r>
              <a:rPr lang="en-US" sz="1200" b="1" dirty="0" smtClean="0"/>
              <a:t>contractor</a:t>
            </a:r>
            <a:r>
              <a:rPr lang="en-US" sz="1200" dirty="0" smtClean="0"/>
              <a:t> has their </a:t>
            </a:r>
            <a:r>
              <a:rPr lang="en-US" sz="1200" b="1" dirty="0" smtClean="0"/>
              <a:t>own tab </a:t>
            </a:r>
            <a:r>
              <a:rPr lang="en-US" sz="1200" dirty="0" smtClean="0"/>
              <a:t>on the chart  </a:t>
            </a:r>
            <a:r>
              <a:rPr lang="en-US" sz="1200" b="1" dirty="0" smtClean="0"/>
              <a:t>Click</a:t>
            </a:r>
            <a:r>
              <a:rPr lang="en-US" sz="1200" dirty="0" smtClean="0"/>
              <a:t> on </a:t>
            </a:r>
            <a:r>
              <a:rPr lang="en-US" sz="1200" b="1" dirty="0" smtClean="0"/>
              <a:t>each</a:t>
            </a:r>
            <a:r>
              <a:rPr lang="en-US" sz="1200" dirty="0" smtClean="0"/>
              <a:t> tab to complete</a:t>
            </a:r>
          </a:p>
          <a:p>
            <a:r>
              <a:rPr lang="en-US" b="1" dirty="0" smtClean="0"/>
              <a:t>tor Rates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C4DA2-43C1-4875-A783-7DA816647D1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485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147842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408691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450268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8000" y="6370638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56337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>
                <a:solidFill>
                  <a:srgbClr val="0D0C73"/>
                </a:solidFill>
                <a:latin typeface="Century Gothic" panose="020B0502020202020204" pitchFamily="34" charset="0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92876"/>
            <a:ext cx="10160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998825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rgbClr val="0D0C73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Rectangle 7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587126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672585927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Rectangle 10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40462488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615076875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6" name="Rectangle 5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083120264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rgbClr val="0D0C7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>
                <a:solidFill>
                  <a:srgbClr val="0D0C73"/>
                </a:solidFill>
              </a:defRPr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9" name="Rectangle 8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912324959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rgbClr val="0D0C73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12192000" cy="152400"/>
          </a:xfrm>
          <a:prstGeom prst="rect">
            <a:avLst/>
          </a:prstGeom>
          <a:solidFill>
            <a:srgbClr val="0D0C7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4" name="Rectangle 13"/>
          <p:cNvSpPr/>
          <p:nvPr/>
        </p:nvSpPr>
        <p:spPr>
          <a:xfrm>
            <a:off x="0" y="152400"/>
            <a:ext cx="12192000" cy="76200"/>
          </a:xfrm>
          <a:prstGeom prst="rect">
            <a:avLst/>
          </a:prstGeom>
          <a:solidFill>
            <a:srgbClr val="E1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800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11176000" y="-60325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defPPr>
              <a:defRPr lang="en-US"/>
            </a:defPPr>
            <a:lvl1pPr marL="0" algn="r" defTabSz="914400" rtl="0" eaLnBrk="1" latinLnBrk="0" hangingPunct="1">
              <a:defRPr kumimoji="0" sz="1200" kern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 smtClean="0"/>
              <a:t>TF 11/19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50158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7F001D-AFDA-4F88-89DC-5736368E09F4}" type="datetimeFigureOut">
              <a:rPr lang="en-US" smtClean="0"/>
              <a:t>5/6/2020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B00B69-A00F-413A-94C3-59E7A865CA6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907" y="6019800"/>
            <a:ext cx="154355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.tmp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6.tmp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4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microsoft.com/office/2007/relationships/media" Target="../media/media5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8.tmp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783" y="2981696"/>
            <a:ext cx="9559637" cy="667512"/>
          </a:xfrm>
        </p:spPr>
        <p:txBody>
          <a:bodyPr/>
          <a:lstStyle/>
          <a:p>
            <a:pPr algn="ctr"/>
            <a:r>
              <a:rPr lang="en-US" sz="6000" b="1" dirty="0" smtClean="0"/>
              <a:t>Site Employee Injury Data</a:t>
            </a:r>
            <a:endParaRPr lang="en-US" sz="60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5600" y="5791200"/>
            <a:ext cx="1450974" cy="914479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152753" y="6420205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  <p:pic>
        <p:nvPicPr>
          <p:cNvPr id="10" name="Red Musta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753" y="3097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16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667512"/>
          </a:xfrm>
        </p:spPr>
        <p:txBody>
          <a:bodyPr/>
          <a:lstStyle/>
          <a:p>
            <a:r>
              <a:rPr lang="en-US" b="1" dirty="0" smtClean="0"/>
              <a:t>Site Employee Injury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075628"/>
            <a:ext cx="8229600" cy="22098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Right Click </a:t>
            </a:r>
            <a:r>
              <a:rPr lang="en-US" b="1" dirty="0" smtClean="0"/>
              <a:t>on the Chart and </a:t>
            </a:r>
            <a:r>
              <a:rPr lang="en-US" b="1" dirty="0" smtClean="0">
                <a:solidFill>
                  <a:srgbClr val="FF0000"/>
                </a:solidFill>
              </a:rPr>
              <a:t>select Worksheet Object</a:t>
            </a:r>
            <a:r>
              <a:rPr lang="en-US" b="1" dirty="0" smtClean="0"/>
              <a:t> then </a:t>
            </a:r>
            <a:r>
              <a:rPr lang="en-US" b="1" dirty="0" smtClean="0">
                <a:solidFill>
                  <a:srgbClr val="FF0000"/>
                </a:solidFill>
              </a:rPr>
              <a:t>Open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Look up your facility BLS rates</a:t>
            </a:r>
          </a:p>
          <a:p>
            <a:pPr lvl="1"/>
            <a:r>
              <a:rPr lang="en-US" dirty="0"/>
              <a:t>Click on the Blue Link (Most recently published **BLS Rates</a:t>
            </a:r>
            <a:r>
              <a:rPr lang="en-US" dirty="0" smtClean="0"/>
              <a:t>) A </a:t>
            </a:r>
            <a:r>
              <a:rPr lang="en-US" dirty="0"/>
              <a:t>web site will open with a PDF document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Locate your NAICS Code </a:t>
            </a:r>
            <a:r>
              <a:rPr lang="en-US" sz="2000" b="1" u="sng" dirty="0">
                <a:solidFill>
                  <a:srgbClr val="FF0000"/>
                </a:solidFill>
              </a:rPr>
              <a:t>(2</a:t>
            </a:r>
            <a:r>
              <a:rPr lang="en-US" sz="2000" b="1" u="sng" baseline="30000" dirty="0">
                <a:solidFill>
                  <a:srgbClr val="FF0000"/>
                </a:solidFill>
              </a:rPr>
              <a:t>nd</a:t>
            </a:r>
            <a:r>
              <a:rPr lang="en-US" sz="2000" b="1" u="sng" dirty="0">
                <a:solidFill>
                  <a:srgbClr val="FF0000"/>
                </a:solidFill>
              </a:rPr>
              <a:t> column)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285428"/>
            <a:ext cx="5486400" cy="250577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8229600" y="3285429"/>
            <a:ext cx="0" cy="8273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343400" y="4505228"/>
            <a:ext cx="4267200" cy="2077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19601" y="5375702"/>
            <a:ext cx="4571999" cy="41549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91268" y="5228037"/>
            <a:ext cx="29569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Total Column (DART) 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(4</a:t>
            </a:r>
            <a:r>
              <a:rPr lang="en-US" sz="2400" b="1" u="sng" baseline="30000" dirty="0">
                <a:solidFill>
                  <a:srgbClr val="FF0000"/>
                </a:solidFill>
                <a:latin typeface="Calibri"/>
              </a:rPr>
              <a:t>th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 column)</a:t>
            </a:r>
            <a:endParaRPr lang="en-US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8800" y="3512648"/>
            <a:ext cx="2514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Calibri"/>
              </a:rPr>
              <a:t>Use the Total Recordable Cases (TCIR) 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(3</a:t>
            </a:r>
            <a:r>
              <a:rPr lang="en-US" sz="2400" b="1" u="sng" baseline="30000" dirty="0">
                <a:solidFill>
                  <a:srgbClr val="FF0000"/>
                </a:solidFill>
                <a:latin typeface="Calibri"/>
              </a:rPr>
              <a:t>rd</a:t>
            </a:r>
            <a:r>
              <a:rPr lang="en-US" sz="2400" b="1" u="sng" dirty="0">
                <a:solidFill>
                  <a:srgbClr val="FF0000"/>
                </a:solidFill>
                <a:latin typeface="Calibri"/>
              </a:rPr>
              <a:t> column)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5600" y="5791200"/>
            <a:ext cx="1450974" cy="914479"/>
          </a:xfrm>
          <a:prstGeom prst="rect">
            <a:avLst/>
          </a:prstGeom>
        </p:spPr>
      </p:pic>
      <p:pic>
        <p:nvPicPr>
          <p:cNvPr id="7" name="Slide 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8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525" y="323088"/>
            <a:ext cx="487363" cy="487363"/>
          </a:xfrm>
          <a:prstGeom prst="rect">
            <a:avLst/>
          </a:prstGeom>
        </p:spPr>
      </p:pic>
      <p:sp>
        <p:nvSpPr>
          <p:cNvPr id="12" name="TextBox 7"/>
          <p:cNvSpPr txBox="1"/>
          <p:nvPr/>
        </p:nvSpPr>
        <p:spPr>
          <a:xfrm>
            <a:off x="152753" y="6420205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5197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3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8267700" y="1361040"/>
            <a:ext cx="2019300" cy="28880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24401" y="1086592"/>
            <a:ext cx="1600201" cy="2187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81000"/>
            <a:ext cx="8229600" cy="667512"/>
          </a:xfrm>
        </p:spPr>
        <p:txBody>
          <a:bodyPr/>
          <a:lstStyle/>
          <a:p>
            <a:r>
              <a:rPr lang="en-US" b="1" dirty="0" smtClean="0">
                <a:ln w="3175">
                  <a:solidFill>
                    <a:schemeClr val="tx1"/>
                  </a:solidFill>
                </a:ln>
              </a:rPr>
              <a:t>Site Employee Injury Data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040247"/>
            <a:ext cx="5638800" cy="609600"/>
          </a:xfrm>
        </p:spPr>
        <p:txBody>
          <a:bodyPr>
            <a:normAutofit fontScale="62500" lnSpcReduction="20000"/>
          </a:bodyPr>
          <a:lstStyle/>
          <a:p>
            <a:pPr marL="393192" lvl="1" indent="0" algn="ctr">
              <a:buNone/>
            </a:pPr>
            <a:r>
              <a:rPr lang="en-US" sz="2900" dirty="0"/>
              <a:t>Enter </a:t>
            </a:r>
            <a:r>
              <a:rPr lang="en-US" sz="2900" b="1" u="sng" dirty="0"/>
              <a:t>your sites data</a:t>
            </a:r>
            <a:r>
              <a:rPr lang="en-US" sz="2900" dirty="0"/>
              <a:t> in the   </a:t>
            </a:r>
            <a:r>
              <a:rPr lang="en-US" sz="3200" b="1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</a:rPr>
              <a:t>Yellow cells   </a:t>
            </a:r>
          </a:p>
          <a:p>
            <a:pPr marL="393192" lvl="1" indent="0" algn="ctr">
              <a:buNone/>
            </a:pPr>
            <a:r>
              <a:rPr lang="en-US" sz="2900" dirty="0"/>
              <a:t>for each year</a:t>
            </a: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326" y="1676401"/>
            <a:ext cx="7530074" cy="400594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20291" y="5712768"/>
            <a:ext cx="75300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White Cells are calculated automatically</a:t>
            </a:r>
          </a:p>
        </p:txBody>
      </p:sp>
      <p:sp>
        <p:nvSpPr>
          <p:cNvPr id="8" name="Rectangle 7"/>
          <p:cNvSpPr/>
          <p:nvPr/>
        </p:nvSpPr>
        <p:spPr>
          <a:xfrm>
            <a:off x="9250364" y="3200400"/>
            <a:ext cx="12553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Gray Cells</a:t>
            </a:r>
            <a:r>
              <a:rPr lang="en-US" sz="28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are left blank</a:t>
            </a:r>
          </a:p>
        </p:txBody>
      </p:sp>
      <p:sp>
        <p:nvSpPr>
          <p:cNvPr id="10" name="Rectangle 9"/>
          <p:cNvSpPr/>
          <p:nvPr/>
        </p:nvSpPr>
        <p:spPr>
          <a:xfrm>
            <a:off x="7924801" y="962562"/>
            <a:ext cx="25808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u="sng" dirty="0">
                <a:solidFill>
                  <a:prstClr val="black"/>
                </a:solidFill>
                <a:latin typeface="Century Gothic" panose="020B0502020202020204" pitchFamily="34" charset="0"/>
              </a:rPr>
              <a:t>BLS rates </a:t>
            </a:r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go in the </a:t>
            </a:r>
            <a:r>
              <a:rPr lang="en-US" sz="2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Orange cells</a:t>
            </a:r>
          </a:p>
          <a:p>
            <a:pPr algn="ctr"/>
            <a:r>
              <a:rPr lang="en-US" sz="2000" dirty="0">
                <a:solidFill>
                  <a:prstClr val="black"/>
                </a:solidFill>
                <a:latin typeface="Century Gothic" panose="020B0502020202020204" pitchFamily="34" charset="0"/>
              </a:rPr>
              <a:t> (TCIR and DART)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791200" y="1978224"/>
            <a:ext cx="2476500" cy="3127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8458200" y="1978224"/>
            <a:ext cx="914400" cy="312717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" idx="2"/>
          </p:cNvCxnSpPr>
          <p:nvPr/>
        </p:nvCxnSpPr>
        <p:spPr>
          <a:xfrm flipH="1">
            <a:off x="3657600" y="1649848"/>
            <a:ext cx="152400" cy="17029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4876800" y="1361040"/>
            <a:ext cx="76200" cy="199176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518780" y="1361040"/>
            <a:ext cx="1458166" cy="206185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429000" y="615011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black"/>
                </a:solidFill>
                <a:latin typeface="Calibri"/>
              </a:rPr>
              <a:t>Save before closing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05696" y="5780454"/>
            <a:ext cx="1450974" cy="914479"/>
          </a:xfrm>
          <a:prstGeom prst="rect">
            <a:avLst/>
          </a:prstGeom>
        </p:spPr>
      </p:pic>
      <p:pic>
        <p:nvPicPr>
          <p:cNvPr id="11" name="Slide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6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36525" y="303586"/>
            <a:ext cx="487363" cy="487363"/>
          </a:xfrm>
          <a:prstGeom prst="rect">
            <a:avLst/>
          </a:prstGeom>
        </p:spPr>
      </p:pic>
      <p:sp>
        <p:nvSpPr>
          <p:cNvPr id="20" name="TextBox 7"/>
          <p:cNvSpPr txBox="1"/>
          <p:nvPr/>
        </p:nvSpPr>
        <p:spPr>
          <a:xfrm>
            <a:off x="152753" y="6420205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758859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4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xk39872\AppData\Local\Microsoft\Windows\Temporary Internet Files\Content.IE5\HP37Y1R0\6a00d8341c64d253ef0167612098c6970b-800wi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511" y="5022947"/>
            <a:ext cx="3572492" cy="1669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743712"/>
          </a:xfrm>
        </p:spPr>
        <p:txBody>
          <a:bodyPr/>
          <a:lstStyle/>
          <a:p>
            <a:r>
              <a:rPr lang="en-US" b="1" dirty="0" smtClean="0"/>
              <a:t>TCIR or DART Increased?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322120"/>
            <a:ext cx="8229600" cy="37033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If </a:t>
            </a:r>
            <a:r>
              <a:rPr lang="en-US" b="1" dirty="0" smtClean="0"/>
              <a:t>1 year </a:t>
            </a:r>
            <a:r>
              <a:rPr lang="en-US" dirty="0" smtClean="0"/>
              <a:t>TCIR or DART </a:t>
            </a:r>
            <a:r>
              <a:rPr lang="en-US" b="1" dirty="0" smtClean="0"/>
              <a:t>increased</a:t>
            </a:r>
            <a:r>
              <a:rPr lang="en-US" dirty="0" smtClean="0"/>
              <a:t>, you must </a:t>
            </a:r>
            <a:r>
              <a:rPr lang="en-US" b="1" dirty="0" smtClean="0"/>
              <a:t>identify</a:t>
            </a:r>
            <a:r>
              <a:rPr lang="en-US" dirty="0" smtClean="0"/>
              <a:t> &amp; </a:t>
            </a:r>
            <a:r>
              <a:rPr lang="en-US" b="1" dirty="0" smtClean="0"/>
              <a:t>describe</a:t>
            </a:r>
            <a:r>
              <a:rPr lang="en-US" dirty="0" smtClean="0"/>
              <a:t> </a:t>
            </a:r>
            <a:r>
              <a:rPr lang="en-US" b="1" dirty="0" smtClean="0"/>
              <a:t>contributing</a:t>
            </a:r>
            <a:r>
              <a:rPr lang="en-US" dirty="0" smtClean="0"/>
              <a:t> factors </a:t>
            </a:r>
            <a:r>
              <a:rPr lang="en-US" b="1" dirty="0" smtClean="0"/>
              <a:t>and</a:t>
            </a:r>
            <a:r>
              <a:rPr lang="en-US" dirty="0" smtClean="0"/>
              <a:t> </a:t>
            </a:r>
            <a:r>
              <a:rPr lang="en-US" b="1" dirty="0" smtClean="0"/>
              <a:t>corrective</a:t>
            </a:r>
            <a:r>
              <a:rPr lang="en-US" dirty="0" smtClean="0"/>
              <a:t> actions taken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Address</a:t>
            </a:r>
            <a:r>
              <a:rPr lang="en-US" dirty="0" smtClean="0"/>
              <a:t> these items in the </a:t>
            </a:r>
            <a:r>
              <a:rPr lang="en-US" b="1" dirty="0" smtClean="0"/>
              <a:t>related</a:t>
            </a:r>
            <a:r>
              <a:rPr lang="en-US" dirty="0" smtClean="0"/>
              <a:t> sub-element section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If </a:t>
            </a:r>
            <a:r>
              <a:rPr lang="en-US" b="1" dirty="0" smtClean="0"/>
              <a:t>3 year </a:t>
            </a:r>
            <a:r>
              <a:rPr lang="en-US" dirty="0" smtClean="0"/>
              <a:t>rate </a:t>
            </a:r>
            <a:r>
              <a:rPr lang="en-US" b="1" dirty="0" smtClean="0"/>
              <a:t>exceeds</a:t>
            </a:r>
            <a:r>
              <a:rPr lang="en-US" dirty="0" smtClean="0"/>
              <a:t> the </a:t>
            </a:r>
            <a:r>
              <a:rPr lang="en-US" b="1" dirty="0" smtClean="0"/>
              <a:t>highest</a:t>
            </a:r>
            <a:r>
              <a:rPr lang="en-US" dirty="0" smtClean="0"/>
              <a:t> of the </a:t>
            </a:r>
            <a:r>
              <a:rPr lang="en-US" b="1" dirty="0" smtClean="0"/>
              <a:t>last 3 </a:t>
            </a:r>
            <a:r>
              <a:rPr lang="en-US" dirty="0" smtClean="0"/>
              <a:t>published </a:t>
            </a:r>
            <a:r>
              <a:rPr lang="en-US" b="1" dirty="0" smtClean="0"/>
              <a:t>years</a:t>
            </a:r>
            <a:r>
              <a:rPr lang="en-US" dirty="0" smtClean="0"/>
              <a:t> of </a:t>
            </a:r>
            <a:r>
              <a:rPr lang="en-US" b="1" dirty="0" smtClean="0"/>
              <a:t>BLS data</a:t>
            </a:r>
            <a:r>
              <a:rPr lang="en-US" dirty="0" smtClean="0"/>
              <a:t>, you must </a:t>
            </a:r>
            <a:r>
              <a:rPr lang="en-US" b="1" dirty="0" smtClean="0"/>
              <a:t>submit</a:t>
            </a:r>
            <a:r>
              <a:rPr lang="en-US" dirty="0" smtClean="0"/>
              <a:t> a separate </a:t>
            </a:r>
            <a:r>
              <a:rPr lang="en-US" b="1" dirty="0" smtClean="0"/>
              <a:t>rate reduction plan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1856" y="5778220"/>
            <a:ext cx="1450974" cy="914479"/>
          </a:xfrm>
          <a:prstGeom prst="rect">
            <a:avLst/>
          </a:prstGeom>
        </p:spPr>
      </p:pic>
      <p:pic>
        <p:nvPicPr>
          <p:cNvPr id="5" name="Slide 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08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5669" y="305117"/>
            <a:ext cx="487363" cy="48736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52753" y="6420205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continue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38931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81200" y="1233396"/>
            <a:ext cx="8229600" cy="381000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Right Click </a:t>
            </a:r>
            <a:r>
              <a:rPr lang="en-US" sz="2800" b="1" dirty="0"/>
              <a:t>on the Chart and </a:t>
            </a:r>
            <a:r>
              <a:rPr lang="en-US" sz="2800" b="1" dirty="0">
                <a:solidFill>
                  <a:srgbClr val="FF0000"/>
                </a:solidFill>
              </a:rPr>
              <a:t>select Worksheet Object</a:t>
            </a:r>
            <a:r>
              <a:rPr lang="en-US" sz="2800" b="1" dirty="0"/>
              <a:t> then </a:t>
            </a:r>
            <a:r>
              <a:rPr lang="en-US" sz="2800" b="1" dirty="0" smtClean="0">
                <a:solidFill>
                  <a:srgbClr val="FF0000"/>
                </a:solidFill>
              </a:rPr>
              <a:t>Open</a:t>
            </a:r>
          </a:p>
          <a:p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/>
              <a:t>Enter the </a:t>
            </a:r>
            <a:r>
              <a:rPr lang="en-US" sz="2800" b="1" dirty="0"/>
              <a:t>same</a:t>
            </a:r>
            <a:r>
              <a:rPr lang="en-US" sz="2800" dirty="0"/>
              <a:t> information for each </a:t>
            </a:r>
            <a:r>
              <a:rPr lang="en-US" sz="2800" b="1" dirty="0"/>
              <a:t>applicable</a:t>
            </a:r>
            <a:r>
              <a:rPr lang="en-US" sz="2800" dirty="0"/>
              <a:t> </a:t>
            </a:r>
            <a:r>
              <a:rPr lang="en-US" sz="2800" b="1" dirty="0"/>
              <a:t>contractor</a:t>
            </a:r>
            <a:r>
              <a:rPr lang="en-US" sz="2800" dirty="0"/>
              <a:t> you have (contractors who </a:t>
            </a:r>
            <a:r>
              <a:rPr lang="en-US" sz="2800" b="1" dirty="0"/>
              <a:t>work</a:t>
            </a:r>
            <a:r>
              <a:rPr lang="en-US" sz="2800" dirty="0"/>
              <a:t> </a:t>
            </a:r>
            <a:r>
              <a:rPr lang="en-US" sz="2800" b="1" dirty="0"/>
              <a:t>1,000</a:t>
            </a:r>
            <a:r>
              <a:rPr lang="en-US" sz="2800" dirty="0"/>
              <a:t> </a:t>
            </a:r>
            <a:r>
              <a:rPr lang="en-US" sz="2800" b="1" dirty="0"/>
              <a:t>or</a:t>
            </a:r>
            <a:r>
              <a:rPr lang="en-US" sz="2800" dirty="0"/>
              <a:t> </a:t>
            </a:r>
            <a:r>
              <a:rPr lang="en-US" sz="2800" b="1" dirty="0"/>
              <a:t>more</a:t>
            </a:r>
            <a:r>
              <a:rPr lang="en-US" sz="2800" dirty="0"/>
              <a:t> in any calendar </a:t>
            </a:r>
            <a:r>
              <a:rPr lang="en-US" sz="2800" b="1" dirty="0"/>
              <a:t>quarter</a:t>
            </a:r>
            <a:r>
              <a:rPr lang="en-US" sz="2800" dirty="0"/>
              <a:t> that your site </a:t>
            </a:r>
            <a:r>
              <a:rPr lang="en-US" sz="2800" dirty="0" smtClean="0"/>
              <a:t>uses</a:t>
            </a:r>
          </a:p>
          <a:p>
            <a:endParaRPr lang="en-US" sz="2800" dirty="0"/>
          </a:p>
          <a:p>
            <a:r>
              <a:rPr lang="en-US" sz="2800" dirty="0"/>
              <a:t>Look up the </a:t>
            </a:r>
            <a:r>
              <a:rPr lang="en-US" sz="2800" b="1" i="1" dirty="0"/>
              <a:t>contractors BLS rates </a:t>
            </a:r>
            <a:r>
              <a:rPr lang="en-US" sz="2800" dirty="0"/>
              <a:t>(follow previous instructions</a:t>
            </a:r>
            <a:r>
              <a:rPr lang="en-US" sz="2800" dirty="0" smtClean="0"/>
              <a:t>)</a:t>
            </a:r>
          </a:p>
          <a:p>
            <a:endParaRPr lang="en-US" sz="2800" dirty="0"/>
          </a:p>
          <a:p>
            <a:r>
              <a:rPr lang="en-US" sz="2800" dirty="0"/>
              <a:t>Each </a:t>
            </a:r>
            <a:r>
              <a:rPr lang="en-US" sz="2800" b="1" dirty="0"/>
              <a:t>contractor</a:t>
            </a:r>
            <a:r>
              <a:rPr lang="en-US" sz="2800" dirty="0"/>
              <a:t> has their </a:t>
            </a:r>
            <a:r>
              <a:rPr lang="en-US" sz="2800" b="1" dirty="0"/>
              <a:t>own tab </a:t>
            </a:r>
            <a:r>
              <a:rPr lang="en-US" sz="2800" dirty="0"/>
              <a:t>on the chart  </a:t>
            </a:r>
            <a:r>
              <a:rPr lang="en-US" sz="2800" b="1" dirty="0"/>
              <a:t>Click</a:t>
            </a:r>
            <a:r>
              <a:rPr lang="en-US" sz="2800" dirty="0"/>
              <a:t> on </a:t>
            </a:r>
            <a:r>
              <a:rPr lang="en-US" sz="2800" b="1" dirty="0"/>
              <a:t>each</a:t>
            </a:r>
            <a:r>
              <a:rPr lang="en-US" sz="2800" dirty="0"/>
              <a:t> tab to complete</a:t>
            </a:r>
          </a:p>
          <a:p>
            <a:pPr lvl="1"/>
            <a:endParaRPr lang="en-US" sz="2000" b="1" u="sng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591312"/>
          </a:xfrm>
        </p:spPr>
        <p:txBody>
          <a:bodyPr/>
          <a:lstStyle/>
          <a:p>
            <a:r>
              <a:rPr lang="en-US" b="1" dirty="0" smtClean="0"/>
              <a:t>Contractor Rates</a:t>
            </a:r>
            <a:endParaRPr lang="en-US" b="1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4977835"/>
            <a:ext cx="7373380" cy="133368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20188" y="5627476"/>
            <a:ext cx="5867400" cy="6668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8570" y="5782156"/>
            <a:ext cx="1450974" cy="914479"/>
          </a:xfrm>
          <a:prstGeom prst="rect">
            <a:avLst/>
          </a:prstGeom>
        </p:spPr>
      </p:pic>
      <p:pic>
        <p:nvPicPr>
          <p:cNvPr id="3" name="Slide 4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20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9949" y="289718"/>
            <a:ext cx="487363" cy="4873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753" y="6420205"/>
            <a:ext cx="307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Press the spacebar to </a:t>
            </a:r>
            <a:r>
              <a:rPr lang="en-US" sz="1400" dirty="0"/>
              <a:t>c</a:t>
            </a:r>
            <a:r>
              <a:rPr lang="en-US" sz="1400" dirty="0" smtClean="0"/>
              <a:t>omplete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0070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PP Recert PPT">
  <a:themeElements>
    <a:clrScheme name="Custom 1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0D0C7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 b="1" dirty="0" smtClean="0">
            <a:solidFill>
              <a:srgbClr val="FFFF00"/>
            </a:solidFill>
            <a:latin typeface="Century Gothic" panose="020B0502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3CF07E2071741BFB88759396349F3" ma:contentTypeVersion="4" ma:contentTypeDescription="Create a new document." ma:contentTypeScope="" ma:versionID="3e4b65b831af5c5f2ef436bd2aa58faf">
  <xsd:schema xmlns:xsd="http://www.w3.org/2001/XMLSchema" xmlns:xs="http://www.w3.org/2001/XMLSchema" xmlns:p="http://schemas.microsoft.com/office/2006/metadata/properties" xmlns:ns2="7dff0276-1a18-4a0a-a1b9-413c8d1321ef" xmlns:ns3="bfa5c831-db00-4542-aa15-6b94aa1d4d14" targetNamespace="http://schemas.microsoft.com/office/2006/metadata/properties" ma:root="true" ma:fieldsID="c284475e0f5f2c0d0448ff9b454b95eb" ns2:_="" ns3:_="">
    <xsd:import namespace="7dff0276-1a18-4a0a-a1b9-413c8d1321ef"/>
    <xsd:import namespace="bfa5c831-db00-4542-aa15-6b94aa1d4d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ff0276-1a18-4a0a-a1b9-413c8d1321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5c831-db00-4542-aa15-6b94aa1d4d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2A45F82-75EA-4EB2-BF12-4BC9E69E2287}"/>
</file>

<file path=customXml/itemProps2.xml><?xml version="1.0" encoding="utf-8"?>
<ds:datastoreItem xmlns:ds="http://schemas.openxmlformats.org/officeDocument/2006/customXml" ds:itemID="{E3AC7082-547F-48CD-A2AE-DF283DF30E9E}"/>
</file>

<file path=customXml/itemProps3.xml><?xml version="1.0" encoding="utf-8"?>
<ds:datastoreItem xmlns:ds="http://schemas.openxmlformats.org/officeDocument/2006/customXml" ds:itemID="{2D5CBCB4-32D7-4840-AAF0-8DF9FBDE6AEA}"/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522</Words>
  <Application>Microsoft Office PowerPoint</Application>
  <PresentationFormat>Widescreen</PresentationFormat>
  <Paragraphs>66</Paragraphs>
  <Slides>5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Century Gothic</vt:lpstr>
      <vt:lpstr>Wingdings 2</vt:lpstr>
      <vt:lpstr>VPP Recert PPT</vt:lpstr>
      <vt:lpstr>Site Employee Injury Data</vt:lpstr>
      <vt:lpstr>Site Employee Injury Data</vt:lpstr>
      <vt:lpstr>Site Employee Injury Data</vt:lpstr>
      <vt:lpstr>TCIR or DART Increased?</vt:lpstr>
      <vt:lpstr>Contractor Rates</vt:lpstr>
    </vt:vector>
  </TitlesOfParts>
  <Company>Virginia IT Infrastructure Partnership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Site Employee Injury Data</dc:title>
  <dc:creator>VITA Program</dc:creator>
  <cp:lastModifiedBy>VITA Program</cp:lastModifiedBy>
  <cp:revision>7</cp:revision>
  <dcterms:created xsi:type="dcterms:W3CDTF">2020-04-08T18:18:08Z</dcterms:created>
  <dcterms:modified xsi:type="dcterms:W3CDTF">2020-05-06T17:06:13Z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0x0101000883CF07E2071741BFB88759396349F3</vt:lpwstr>
  </property>
</Properties>
</file>