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1641A-E073-4EF8-81B0-559AF51F3C54}" v="30" dt="2020-05-26T14:24:13.158"/>
    <p1510:client id="{CE1D20E0-6813-4ECA-97D4-1BFDF4D0F776}" v="31" dt="2020-05-20T19:27:02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Roy (DOLI)" userId="S::roy.mason@doli.virginia.gov::4c3c90e1-a176-4f18-8bb1-1ab46457fbf2" providerId="AD" clId="Web-{2B41641A-E073-4EF8-81B0-559AF51F3C54}"/>
    <pc:docChg chg="modSld">
      <pc:chgData name="Mason, Roy (DOLI)" userId="S::roy.mason@doli.virginia.gov::4c3c90e1-a176-4f18-8bb1-1ab46457fbf2" providerId="AD" clId="Web-{2B41641A-E073-4EF8-81B0-559AF51F3C54}" dt="2020-05-26T14:24:10.142" v="29" actId="20577"/>
      <pc:docMkLst>
        <pc:docMk/>
      </pc:docMkLst>
      <pc:sldChg chg="modSp">
        <pc:chgData name="Mason, Roy (DOLI)" userId="S::roy.mason@doli.virginia.gov::4c3c90e1-a176-4f18-8bb1-1ab46457fbf2" providerId="AD" clId="Web-{2B41641A-E073-4EF8-81B0-559AF51F3C54}" dt="2020-05-26T14:24:10.142" v="28" actId="20577"/>
        <pc:sldMkLst>
          <pc:docMk/>
          <pc:sldMk cId="3039431827" sldId="259"/>
        </pc:sldMkLst>
        <pc:spChg chg="mod">
          <ac:chgData name="Mason, Roy (DOLI)" userId="S::roy.mason@doli.virginia.gov::4c3c90e1-a176-4f18-8bb1-1ab46457fbf2" providerId="AD" clId="Web-{2B41641A-E073-4EF8-81B0-559AF51F3C54}" dt="2020-05-26T14:24:10.142" v="28" actId="20577"/>
          <ac:spMkLst>
            <pc:docMk/>
            <pc:sldMk cId="3039431827" sldId="259"/>
            <ac:spMk id="3" creationId="{00000000-0000-0000-0000-000000000000}"/>
          </ac:spMkLst>
        </pc:spChg>
      </pc:sldChg>
    </pc:docChg>
  </pc:docChgLst>
  <pc:docChgLst>
    <pc:chgData name="Mason, Roy (DOLI)" userId="S::roy.mason@doli.virginia.gov::4c3c90e1-a176-4f18-8bb1-1ab46457fbf2" providerId="AD" clId="Web-{CE1D20E0-6813-4ECA-97D4-1BFDF4D0F776}"/>
    <pc:docChg chg="modSld">
      <pc:chgData name="Mason, Roy (DOLI)" userId="S::roy.mason@doli.virginia.gov::4c3c90e1-a176-4f18-8bb1-1ab46457fbf2" providerId="AD" clId="Web-{CE1D20E0-6813-4ECA-97D4-1BFDF4D0F776}" dt="2020-05-20T19:27:02.271" v="31"/>
      <pc:docMkLst>
        <pc:docMk/>
      </pc:docMkLst>
      <pc:sldChg chg="addSp delSp modSp mod modShow">
        <pc:chgData name="Mason, Roy (DOLI)" userId="S::roy.mason@doli.virginia.gov::4c3c90e1-a176-4f18-8bb1-1ab46457fbf2" providerId="AD" clId="Web-{CE1D20E0-6813-4ECA-97D4-1BFDF4D0F776}" dt="2020-05-20T19:27:02.271" v="31"/>
        <pc:sldMkLst>
          <pc:docMk/>
          <pc:sldMk cId="3376465576" sldId="258"/>
        </pc:sldMkLst>
        <pc:spChg chg="mod">
          <ac:chgData name="Mason, Roy (DOLI)" userId="S::roy.mason@doli.virginia.gov::4c3c90e1-a176-4f18-8bb1-1ab46457fbf2" providerId="AD" clId="Web-{CE1D20E0-6813-4ECA-97D4-1BFDF4D0F776}" dt="2020-05-20T19:18:27.270" v="10" actId="20577"/>
          <ac:spMkLst>
            <pc:docMk/>
            <pc:sldMk cId="3376465576" sldId="258"/>
            <ac:spMk id="3" creationId="{00000000-0000-0000-0000-000000000000}"/>
          </ac:spMkLst>
        </pc:spChg>
        <pc:graphicFrameChg chg="add del mod">
          <ac:chgData name="Mason, Roy (DOLI)" userId="S::roy.mason@doli.virginia.gov::4c3c90e1-a176-4f18-8bb1-1ab46457fbf2" providerId="AD" clId="Web-{CE1D20E0-6813-4ECA-97D4-1BFDF4D0F776}" dt="2020-05-20T19:17:07.613" v="1"/>
          <ac:graphicFrameMkLst>
            <pc:docMk/>
            <pc:sldMk cId="3376465576" sldId="258"/>
            <ac:graphicFrameMk id="14" creationId="{058BC65C-5119-4C57-B9C6-982E055FA010}"/>
          </ac:graphicFrameMkLst>
        </pc:graphicFrameChg>
        <pc:picChg chg="add del mod">
          <ac:chgData name="Mason, Roy (DOLI)" userId="S::roy.mason@doli.virginia.gov::4c3c90e1-a176-4f18-8bb1-1ab46457fbf2" providerId="AD" clId="Web-{CE1D20E0-6813-4ECA-97D4-1BFDF4D0F776}" dt="2020-05-20T19:27:02.271" v="31"/>
          <ac:picMkLst>
            <pc:docMk/>
            <pc:sldMk cId="3376465576" sldId="258"/>
            <ac:picMk id="18" creationId="{66AEC897-68CD-4B65-98F1-AD39683E7311}"/>
          </ac:picMkLst>
        </pc:picChg>
        <pc:picChg chg="add mod">
          <ac:chgData name="Mason, Roy (DOLI)" userId="S::roy.mason@doli.virginia.gov::4c3c90e1-a176-4f18-8bb1-1ab46457fbf2" providerId="AD" clId="Web-{CE1D20E0-6813-4ECA-97D4-1BFDF4D0F776}" dt="2020-05-20T19:26:53.130" v="29" actId="14100"/>
          <ac:picMkLst>
            <pc:docMk/>
            <pc:sldMk cId="3376465576" sldId="258"/>
            <ac:picMk id="21" creationId="{B7F75F34-76AE-4E01-9F4A-3CA8C0563A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A21F1-36CD-43AB-ACDF-399B987490C0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2657-A024-451E-AF9F-A81EF77D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element and sub-element sections are designed the same way</a:t>
            </a:r>
          </a:p>
          <a:p>
            <a:r>
              <a:rPr lang="en-US" dirty="0"/>
              <a:t>Fields will grow as you type</a:t>
            </a:r>
          </a:p>
          <a:p>
            <a:r>
              <a:rPr lang="en-US" b="1" dirty="0"/>
              <a:t>Type in between the bracket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7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element and sub-element sections are designed the same way</a:t>
            </a:r>
          </a:p>
          <a:p>
            <a:r>
              <a:rPr lang="en-US" dirty="0"/>
              <a:t>Fields will grow as you type</a:t>
            </a:r>
          </a:p>
          <a:p>
            <a:r>
              <a:rPr lang="en-US" b="1" dirty="0"/>
              <a:t>Type in between the bracket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8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Don’t forget  the “Click here for help” link for more information on each element as a reference!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3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Information for </a:t>
            </a:r>
            <a:r>
              <a:rPr lang="en-US" b="1" i="1" u="sng" dirty="0"/>
              <a:t>Conducting a Good Self Evaluation</a:t>
            </a:r>
            <a:r>
              <a:rPr lang="en-US" dirty="0"/>
              <a:t> in the Appendix</a:t>
            </a:r>
          </a:p>
          <a:p>
            <a:r>
              <a:rPr lang="en-US" dirty="0"/>
              <a:t>Have </a:t>
            </a:r>
            <a:r>
              <a:rPr lang="en-US" b="1" u="sng" dirty="0"/>
              <a:t>multiple employees </a:t>
            </a:r>
            <a:r>
              <a:rPr lang="en-US" dirty="0"/>
              <a:t>involved in the evaluation</a:t>
            </a:r>
          </a:p>
          <a:p>
            <a:r>
              <a:rPr lang="en-US" dirty="0"/>
              <a:t>Use </a:t>
            </a:r>
            <a:r>
              <a:rPr lang="en-US" b="1" u="sng" dirty="0"/>
              <a:t>numbers</a:t>
            </a:r>
            <a:r>
              <a:rPr lang="en-US" dirty="0"/>
              <a:t> – how many near misses were turned in? Is that an </a:t>
            </a:r>
            <a:r>
              <a:rPr lang="en-US" b="1" u="sng" dirty="0"/>
              <a:t>increase</a:t>
            </a:r>
            <a:r>
              <a:rPr lang="en-US" dirty="0"/>
              <a:t> or </a:t>
            </a:r>
            <a:r>
              <a:rPr lang="en-US" b="1" u="sng" dirty="0"/>
              <a:t>decrease</a:t>
            </a:r>
            <a:r>
              <a:rPr lang="en-US" dirty="0"/>
              <a:t> from the previous years? </a:t>
            </a:r>
          </a:p>
          <a:p>
            <a:r>
              <a:rPr lang="en-US" dirty="0"/>
              <a:t>What </a:t>
            </a:r>
            <a:r>
              <a:rPr lang="en-US" b="1" u="sng" dirty="0"/>
              <a:t>trends</a:t>
            </a:r>
            <a:r>
              <a:rPr lang="en-US" dirty="0"/>
              <a:t> have you discovered?</a:t>
            </a:r>
          </a:p>
          <a:p>
            <a:r>
              <a:rPr lang="en-US" dirty="0"/>
              <a:t>What programs need </a:t>
            </a:r>
            <a:r>
              <a:rPr lang="en-US" b="1" u="sng" dirty="0"/>
              <a:t>attention</a:t>
            </a:r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3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15266419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08691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8306554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70638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37190810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solidFill>
                  <a:srgbClr val="0D0C73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92876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744966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4344444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24243446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5503818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292710172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10983439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>
                <a:solidFill>
                  <a:srgbClr val="0D0C73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14396506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D0C73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TF 11/19</a:t>
            </a:r>
          </a:p>
        </p:txBody>
      </p:sp>
    </p:spTree>
    <p:extLst>
      <p:ext uri="{BB962C8B-B14F-4D97-AF65-F5344CB8AC3E}">
        <p14:creationId xmlns:p14="http://schemas.microsoft.com/office/powerpoint/2010/main" val="25499177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F001D-AFDA-4F88-89DC-5736368E09F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6019800"/>
            <a:ext cx="15435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tmp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24" y="3117273"/>
            <a:ext cx="8229600" cy="743712"/>
          </a:xfrm>
        </p:spPr>
        <p:txBody>
          <a:bodyPr/>
          <a:lstStyle/>
          <a:p>
            <a:pPr algn="ctr"/>
            <a:r>
              <a:rPr lang="en-US" sz="6000" b="1" dirty="0"/>
              <a:t>The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105" y="5787280"/>
            <a:ext cx="1450974" cy="914479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147411" y="6459449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Press the spacebar to continue</a:t>
            </a:r>
          </a:p>
        </p:txBody>
      </p:sp>
      <p:pic>
        <p:nvPicPr>
          <p:cNvPr id="12" name="Red Must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411" y="369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"/>
          <a:stretch/>
        </p:blipFill>
        <p:spPr>
          <a:xfrm>
            <a:off x="1828800" y="3361842"/>
            <a:ext cx="7848600" cy="288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43712"/>
          </a:xfrm>
        </p:spPr>
        <p:txBody>
          <a:bodyPr/>
          <a:lstStyle/>
          <a:p>
            <a:r>
              <a:rPr lang="en-US" b="1" dirty="0"/>
              <a:t>The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3445"/>
            <a:ext cx="8229600" cy="12748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Each element and sub-element sections are designed the same way</a:t>
            </a:r>
          </a:p>
          <a:p>
            <a:endParaRPr lang="en-US" dirty="0"/>
          </a:p>
          <a:p>
            <a:r>
              <a:rPr lang="en-US" dirty="0"/>
              <a:t>Fields will grow as you type</a:t>
            </a:r>
          </a:p>
          <a:p>
            <a:endParaRPr lang="en-US" dirty="0"/>
          </a:p>
          <a:p>
            <a:r>
              <a:rPr lang="en-US" dirty="0"/>
              <a:t>Type in between the bracket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500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Element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0" y="283825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Link for help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4874" y="4130561"/>
            <a:ext cx="342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Brief overview of the element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503368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Any updates since the last annual report was submitted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3022918"/>
            <a:ext cx="114300" cy="634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570175" y="3207584"/>
            <a:ext cx="190152" cy="4500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</p:cNvCxnSpPr>
          <p:nvPr/>
        </p:nvCxnSpPr>
        <p:spPr>
          <a:xfrm flipH="1" flipV="1">
            <a:off x="3124200" y="4192589"/>
            <a:ext cx="3050674" cy="122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590800" y="5002672"/>
            <a:ext cx="1752600" cy="217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588128" y="2514600"/>
            <a:ext cx="155073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6105" y="5787280"/>
            <a:ext cx="1450974" cy="914479"/>
          </a:xfrm>
          <a:prstGeom prst="rect">
            <a:avLst/>
          </a:prstGeom>
        </p:spPr>
      </p:pic>
      <p:pic>
        <p:nvPicPr>
          <p:cNvPr id="6" name="Slide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411" y="289775"/>
            <a:ext cx="487363" cy="487363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147411" y="6459449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Press the spacebar to continue</a:t>
            </a:r>
          </a:p>
        </p:txBody>
      </p:sp>
    </p:spTree>
    <p:extLst>
      <p:ext uri="{BB962C8B-B14F-4D97-AF65-F5344CB8AC3E}">
        <p14:creationId xmlns:p14="http://schemas.microsoft.com/office/powerpoint/2010/main" val="97080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393862"/>
            <a:ext cx="7543800" cy="1755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43712"/>
          </a:xfrm>
        </p:spPr>
        <p:txBody>
          <a:bodyPr/>
          <a:lstStyle/>
          <a:p>
            <a:r>
              <a:rPr lang="en-US" b="1" dirty="0"/>
              <a:t>The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1274826"/>
          </a:xfrm>
        </p:spPr>
        <p:txBody>
          <a:bodyPr vert="horz" anchor="t">
            <a:normAutofit/>
          </a:bodyPr>
          <a:lstStyle/>
          <a:p>
            <a:r>
              <a:rPr lang="en-US" dirty="0">
                <a:latin typeface="Century Gothic"/>
              </a:rPr>
              <a:t>Don’t forget  the “</a:t>
            </a:r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Click here for help</a:t>
            </a:r>
            <a:r>
              <a:rPr lang="en-US" dirty="0">
                <a:latin typeface="Century Gothic"/>
              </a:rPr>
              <a:t>” link for more information on each element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554872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Enter Target Date (this is a date picker field)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223" y="5574269"/>
            <a:ext cx="318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Name or committee who is responsible for this element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1" y="287212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Add any recommendation to improve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5487" y="2851599"/>
            <a:ext cx="270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Use drop down to select</a:t>
            </a:r>
          </a:p>
        </p:txBody>
      </p:sp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4457702" y="3241462"/>
            <a:ext cx="419099" cy="797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19800" y="3179826"/>
            <a:ext cx="2438400" cy="401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76800" y="49530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29600" y="5149400"/>
            <a:ext cx="685800" cy="48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852" y="5763360"/>
            <a:ext cx="1450974" cy="914479"/>
          </a:xfrm>
          <a:prstGeom prst="rect">
            <a:avLst/>
          </a:prstGeom>
        </p:spPr>
      </p:pic>
      <p:pic>
        <p:nvPicPr>
          <p:cNvPr id="7" name="Slide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119" y="341693"/>
            <a:ext cx="487363" cy="487363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147411" y="6459449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Press the spacebar to continue</a:t>
            </a:r>
          </a:p>
        </p:txBody>
      </p:sp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B7F75F34-76AE-4E01-9F4A-3CA8C0563A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"/>
          <a:stretch/>
        </p:blipFill>
        <p:spPr>
          <a:xfrm>
            <a:off x="2202329" y="2771666"/>
            <a:ext cx="7841130" cy="35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6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19912"/>
          </a:xfrm>
        </p:spPr>
        <p:txBody>
          <a:bodyPr/>
          <a:lstStyle/>
          <a:p>
            <a:r>
              <a:rPr lang="en-US" b="1" dirty="0"/>
              <a:t>General Element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389120"/>
          </a:xfrm>
        </p:spPr>
        <p:txBody>
          <a:bodyPr vert="horz" anchor="t">
            <a:normAutofit fontScale="85000" lnSpcReduction="20000"/>
          </a:bodyPr>
          <a:lstStyle/>
          <a:p>
            <a:r>
              <a:rPr lang="en-US" dirty="0"/>
              <a:t>Read the Information for </a:t>
            </a:r>
            <a:r>
              <a:rPr lang="en-US" b="1" i="1" u="sng" dirty="0"/>
              <a:t>Conducting a Good Self Evaluation</a:t>
            </a:r>
            <a:r>
              <a:rPr lang="en-US" dirty="0"/>
              <a:t> in the Appendix</a:t>
            </a:r>
          </a:p>
          <a:p>
            <a:endParaRPr lang="en-US" dirty="0"/>
          </a:p>
          <a:p>
            <a:r>
              <a:rPr lang="en-US" dirty="0"/>
              <a:t>Have </a:t>
            </a:r>
            <a:r>
              <a:rPr lang="en-US" b="1" u="sng" dirty="0"/>
              <a:t>multiple employees </a:t>
            </a:r>
            <a:r>
              <a:rPr lang="en-US" dirty="0"/>
              <a:t>involved in the evaluation</a:t>
            </a:r>
          </a:p>
          <a:p>
            <a:endParaRPr lang="en-US" dirty="0"/>
          </a:p>
          <a:p>
            <a:r>
              <a:rPr lang="en-US" dirty="0">
                <a:latin typeface="Century Gothic"/>
              </a:rPr>
              <a:t>Discuss increases/decreases in </a:t>
            </a:r>
            <a:r>
              <a:rPr lang="en-US" b="1" u="sng" dirty="0">
                <a:latin typeface="Century Gothic"/>
              </a:rPr>
              <a:t>data that you collect</a:t>
            </a:r>
            <a:r>
              <a:rPr lang="en-US" dirty="0">
                <a:latin typeface="Century Gothic"/>
              </a:rPr>
              <a:t> for safety and health performance indicators, (I.e. completion of required actions, involvement of employees, etc.)</a:t>
            </a:r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b="1" u="sng" dirty="0"/>
              <a:t>trends</a:t>
            </a:r>
            <a:r>
              <a:rPr lang="en-US" dirty="0"/>
              <a:t> have you discovered?</a:t>
            </a:r>
          </a:p>
          <a:p>
            <a:endParaRPr lang="en-US" dirty="0"/>
          </a:p>
          <a:p>
            <a:r>
              <a:rPr lang="en-US" dirty="0"/>
              <a:t>What programs need </a:t>
            </a:r>
            <a:r>
              <a:rPr lang="en-US" b="1" u="sng" dirty="0"/>
              <a:t>attention</a:t>
            </a:r>
            <a:r>
              <a:rPr lang="en-US" dirty="0"/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604" y="5766718"/>
            <a:ext cx="1450974" cy="914479"/>
          </a:xfrm>
          <a:prstGeom prst="rect">
            <a:avLst/>
          </a:prstGeom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6119" y="304800"/>
            <a:ext cx="487363" cy="48736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47411" y="6459449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Press the spacebar to complete</a:t>
            </a:r>
          </a:p>
        </p:txBody>
      </p:sp>
    </p:spTree>
    <p:extLst>
      <p:ext uri="{BB962C8B-B14F-4D97-AF65-F5344CB8AC3E}">
        <p14:creationId xmlns:p14="http://schemas.microsoft.com/office/powerpoint/2010/main" val="3039431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PP Recert PP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0D0C7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rgbClr val="FFFF00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CF07E2071741BFB88759396349F3" ma:contentTypeVersion="4" ma:contentTypeDescription="Create a new document." ma:contentTypeScope="" ma:versionID="3e4b65b831af5c5f2ef436bd2aa58faf">
  <xsd:schema xmlns:xsd="http://www.w3.org/2001/XMLSchema" xmlns:xs="http://www.w3.org/2001/XMLSchema" xmlns:p="http://schemas.microsoft.com/office/2006/metadata/properties" xmlns:ns2="7dff0276-1a18-4a0a-a1b9-413c8d1321ef" xmlns:ns3="bfa5c831-db00-4542-aa15-6b94aa1d4d14" targetNamespace="http://schemas.microsoft.com/office/2006/metadata/properties" ma:root="true" ma:fieldsID="c284475e0f5f2c0d0448ff9b454b95eb" ns2:_="" ns3:_="">
    <xsd:import namespace="7dff0276-1a18-4a0a-a1b9-413c8d1321ef"/>
    <xsd:import namespace="bfa5c831-db00-4542-aa15-6b94aa1d4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0276-1a18-4a0a-a1b9-413c8d132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5c831-db00-4542-aa15-6b94aa1d4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6BF005-8A97-4223-8E43-87AC9868DA84}"/>
</file>

<file path=customXml/itemProps2.xml><?xml version="1.0" encoding="utf-8"?>
<ds:datastoreItem xmlns:ds="http://schemas.openxmlformats.org/officeDocument/2006/customXml" ds:itemID="{9773D495-7549-4557-AD96-CCA37A4F9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E910F-A31C-4799-AE21-F49DCADDD3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285</Words>
  <Application>Microsoft Office PowerPoint</Application>
  <PresentationFormat>Widescreen</PresentationFormat>
  <Paragraphs>47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VPP Recert PPT</vt:lpstr>
      <vt:lpstr>The Assessment</vt:lpstr>
      <vt:lpstr>The Assessment</vt:lpstr>
      <vt:lpstr>The Assessment</vt:lpstr>
      <vt:lpstr>General Element Suggestions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Assessment</dc:title>
  <dc:creator>VITA Program</dc:creator>
  <cp:lastModifiedBy>VITA Program</cp:lastModifiedBy>
  <cp:revision>9</cp:revision>
  <dcterms:created xsi:type="dcterms:W3CDTF">2020-04-08T18:20:36Z</dcterms:created>
  <dcterms:modified xsi:type="dcterms:W3CDTF">2020-05-26T14:25:54Z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0x0101000883CF07E2071741BFB88759396349F3</vt:lpwstr>
  </property>
</Properties>
</file>