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Lst>
  <p:sldIdLst>
    <p:sldId id="279" r:id="rId2"/>
    <p:sldId id="289" r:id="rId3"/>
    <p:sldId id="290" r:id="rId4"/>
    <p:sldId id="291" r:id="rId5"/>
    <p:sldId id="292" r:id="rId6"/>
    <p:sldId id="293" r:id="rId7"/>
    <p:sldId id="299" r:id="rId8"/>
    <p:sldId id="294" r:id="rId9"/>
    <p:sldId id="297" r:id="rId10"/>
    <p:sldId id="301" r:id="rId11"/>
    <p:sldId id="300" r:id="rId12"/>
    <p:sldId id="302" r:id="rId13"/>
    <p:sldId id="280"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78" autoAdjust="0"/>
  </p:normalViewPr>
  <p:slideViewPr>
    <p:cSldViewPr>
      <p:cViewPr varScale="1">
        <p:scale>
          <a:sx n="90" d="100"/>
          <a:sy n="90" d="100"/>
        </p:scale>
        <p:origin x="114" y="276"/>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753C6A-D198-4F3A-AA9F-F1E9CD30E11E}"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44A0E-6A7D-4F60-9DAF-2C5345AFEFC2}" type="slidenum">
              <a:rPr lang="en-US" smtClean="0"/>
              <a:t>‹#›</a:t>
            </a:fld>
            <a:endParaRPr lang="en-US"/>
          </a:p>
        </p:txBody>
      </p:sp>
      <p:pic>
        <p:nvPicPr>
          <p:cNvPr id="7" name="Picture 6"/>
          <p:cNvPicPr>
            <a:picLocks noChangeAspect="1"/>
          </p:cNvPicPr>
          <p:nvPr userDrawn="1"/>
        </p:nvPicPr>
        <p:blipFill>
          <a:blip r:embed="rId2"/>
          <a:stretch>
            <a:fillRect/>
          </a:stretch>
        </p:blipFill>
        <p:spPr>
          <a:xfrm>
            <a:off x="9656456" y="5500507"/>
            <a:ext cx="2323748" cy="1130659"/>
          </a:xfrm>
          <a:prstGeom prst="rect">
            <a:avLst/>
          </a:prstGeom>
        </p:spPr>
      </p:pic>
    </p:spTree>
    <p:extLst>
      <p:ext uri="{BB962C8B-B14F-4D97-AF65-F5344CB8AC3E}">
        <p14:creationId xmlns:p14="http://schemas.microsoft.com/office/powerpoint/2010/main" val="3018466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753C6A-D198-4F3A-AA9F-F1E9CD30E11E}"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44A0E-6A7D-4F60-9DAF-2C5345AFEFC2}" type="slidenum">
              <a:rPr lang="en-US" smtClean="0"/>
              <a:t>‹#›</a:t>
            </a:fld>
            <a:endParaRPr lang="en-US"/>
          </a:p>
        </p:txBody>
      </p:sp>
    </p:spTree>
    <p:extLst>
      <p:ext uri="{BB962C8B-B14F-4D97-AF65-F5344CB8AC3E}">
        <p14:creationId xmlns:p14="http://schemas.microsoft.com/office/powerpoint/2010/main" val="3262657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753C6A-D198-4F3A-AA9F-F1E9CD30E11E}"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44A0E-6A7D-4F60-9DAF-2C5345AFEFC2}" type="slidenum">
              <a:rPr lang="en-US" smtClean="0"/>
              <a:t>‹#›</a:t>
            </a:fld>
            <a:endParaRPr lang="en-US"/>
          </a:p>
        </p:txBody>
      </p:sp>
    </p:spTree>
    <p:extLst>
      <p:ext uri="{BB962C8B-B14F-4D97-AF65-F5344CB8AC3E}">
        <p14:creationId xmlns:p14="http://schemas.microsoft.com/office/powerpoint/2010/main" val="3122796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753C6A-D198-4F3A-AA9F-F1E9CD30E11E}"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44A0E-6A7D-4F60-9DAF-2C5345AFEFC2}" type="slidenum">
              <a:rPr lang="en-US" smtClean="0"/>
              <a:t>‹#›</a:t>
            </a:fld>
            <a:endParaRPr lang="en-US"/>
          </a:p>
        </p:txBody>
      </p:sp>
    </p:spTree>
    <p:extLst>
      <p:ext uri="{BB962C8B-B14F-4D97-AF65-F5344CB8AC3E}">
        <p14:creationId xmlns:p14="http://schemas.microsoft.com/office/powerpoint/2010/main" val="3565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753C6A-D198-4F3A-AA9F-F1E9CD30E11E}"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44A0E-6A7D-4F60-9DAF-2C5345AFEFC2}" type="slidenum">
              <a:rPr lang="en-US" smtClean="0"/>
              <a:t>‹#›</a:t>
            </a:fld>
            <a:endParaRPr lang="en-US"/>
          </a:p>
        </p:txBody>
      </p:sp>
    </p:spTree>
    <p:extLst>
      <p:ext uri="{BB962C8B-B14F-4D97-AF65-F5344CB8AC3E}">
        <p14:creationId xmlns:p14="http://schemas.microsoft.com/office/powerpoint/2010/main" val="1128088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753C6A-D198-4F3A-AA9F-F1E9CD30E11E}"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44A0E-6A7D-4F60-9DAF-2C5345AFEFC2}" type="slidenum">
              <a:rPr lang="en-US" smtClean="0"/>
              <a:t>‹#›</a:t>
            </a:fld>
            <a:endParaRPr lang="en-US"/>
          </a:p>
        </p:txBody>
      </p:sp>
    </p:spTree>
    <p:extLst>
      <p:ext uri="{BB962C8B-B14F-4D97-AF65-F5344CB8AC3E}">
        <p14:creationId xmlns:p14="http://schemas.microsoft.com/office/powerpoint/2010/main" val="1284466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753C6A-D198-4F3A-AA9F-F1E9CD30E11E}" type="datetimeFigureOut">
              <a:rPr lang="en-US" smtClean="0"/>
              <a:t>5/27/2021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744A0E-6A7D-4F60-9DAF-2C5345AFEFC2}" type="slidenum">
              <a:rPr lang="en-US" smtClean="0"/>
              <a:t>‹#›</a:t>
            </a:fld>
            <a:endParaRPr lang="en-US"/>
          </a:p>
        </p:txBody>
      </p:sp>
    </p:spTree>
    <p:extLst>
      <p:ext uri="{BB962C8B-B14F-4D97-AF65-F5344CB8AC3E}">
        <p14:creationId xmlns:p14="http://schemas.microsoft.com/office/powerpoint/2010/main" val="547822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753C6A-D198-4F3A-AA9F-F1E9CD30E11E}" type="datetimeFigureOut">
              <a:rPr lang="en-US" smtClean="0"/>
              <a:t>5/27/2021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744A0E-6A7D-4F60-9DAF-2C5345AFEFC2}" type="slidenum">
              <a:rPr lang="en-US" smtClean="0"/>
              <a:t>‹#›</a:t>
            </a:fld>
            <a:endParaRPr lang="en-US"/>
          </a:p>
        </p:txBody>
      </p:sp>
    </p:spTree>
    <p:extLst>
      <p:ext uri="{BB962C8B-B14F-4D97-AF65-F5344CB8AC3E}">
        <p14:creationId xmlns:p14="http://schemas.microsoft.com/office/powerpoint/2010/main" val="2346692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53C6A-D198-4F3A-AA9F-F1E9CD30E11E}" type="datetimeFigureOut">
              <a:rPr lang="en-US" smtClean="0"/>
              <a:t>5/27/2021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744A0E-6A7D-4F60-9DAF-2C5345AFEFC2}" type="slidenum">
              <a:rPr lang="en-US" smtClean="0"/>
              <a:t>‹#›</a:t>
            </a:fld>
            <a:endParaRPr lang="en-US"/>
          </a:p>
        </p:txBody>
      </p:sp>
    </p:spTree>
    <p:extLst>
      <p:ext uri="{BB962C8B-B14F-4D97-AF65-F5344CB8AC3E}">
        <p14:creationId xmlns:p14="http://schemas.microsoft.com/office/powerpoint/2010/main" val="1805973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1753C6A-D198-4F3A-AA9F-F1E9CD30E11E}"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44A0E-6A7D-4F60-9DAF-2C5345AFEFC2}" type="slidenum">
              <a:rPr lang="en-US" smtClean="0"/>
              <a:t>‹#›</a:t>
            </a:fld>
            <a:endParaRPr lang="en-US"/>
          </a:p>
        </p:txBody>
      </p:sp>
    </p:spTree>
    <p:extLst>
      <p:ext uri="{BB962C8B-B14F-4D97-AF65-F5344CB8AC3E}">
        <p14:creationId xmlns:p14="http://schemas.microsoft.com/office/powerpoint/2010/main" val="607826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1753C6A-D198-4F3A-AA9F-F1E9CD30E11E}"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44A0E-6A7D-4F60-9DAF-2C5345AFEFC2}" type="slidenum">
              <a:rPr lang="en-US" smtClean="0"/>
              <a:t>‹#›</a:t>
            </a:fld>
            <a:endParaRPr lang="en-US"/>
          </a:p>
        </p:txBody>
      </p:sp>
    </p:spTree>
    <p:extLst>
      <p:ext uri="{BB962C8B-B14F-4D97-AF65-F5344CB8AC3E}">
        <p14:creationId xmlns:p14="http://schemas.microsoft.com/office/powerpoint/2010/main" val="247577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753C6A-D198-4F3A-AA9F-F1E9CD30E11E}" type="datetimeFigureOut">
              <a:rPr lang="en-US" smtClean="0"/>
              <a:t>5/27/2021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44A0E-6A7D-4F60-9DAF-2C5345AFEFC2}" type="slidenum">
              <a:rPr lang="en-US" smtClean="0"/>
              <a:t>‹#›</a:t>
            </a:fld>
            <a:endParaRPr lang="en-US"/>
          </a:p>
        </p:txBody>
      </p:sp>
      <p:pic>
        <p:nvPicPr>
          <p:cNvPr id="7" name="Picture 6"/>
          <p:cNvPicPr>
            <a:picLocks noChangeAspect="1"/>
          </p:cNvPicPr>
          <p:nvPr userDrawn="1"/>
        </p:nvPicPr>
        <p:blipFill>
          <a:blip r:embed="rId13"/>
          <a:stretch>
            <a:fillRect/>
          </a:stretch>
        </p:blipFill>
        <p:spPr>
          <a:xfrm>
            <a:off x="9656456" y="5498860"/>
            <a:ext cx="2322777" cy="1133954"/>
          </a:xfrm>
          <a:prstGeom prst="rect">
            <a:avLst/>
          </a:prstGeom>
        </p:spPr>
      </p:pic>
    </p:spTree>
    <p:extLst>
      <p:ext uri="{BB962C8B-B14F-4D97-AF65-F5344CB8AC3E}">
        <p14:creationId xmlns:p14="http://schemas.microsoft.com/office/powerpoint/2010/main" val="1108246690"/>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www.cpwr.com/wp-content/uploads/2020/06/SS2019-Trenching-Fatalities-Causes-and-Reduction.pdf" TargetMode="External"/><Relationship Id="rId3" Type="http://schemas.openxmlformats.org/officeDocument/2006/relationships/hyperlink" Target="https://www.osha.gov/vtools/construction/soil-testing-fnl-eng-web" TargetMode="External"/><Relationship Id="rId7" Type="http://schemas.openxmlformats.org/officeDocument/2006/relationships/hyperlink" Target="https://www.cpwr.com/wp-content/uploads/publications/TT-Trenches.pdf" TargetMode="External"/><Relationship Id="rId2" Type="http://schemas.openxmlformats.org/officeDocument/2006/relationships/hyperlink" Target="https://www.doli.virginia.gov/vosh-programs/consultation/" TargetMode="External"/><Relationship Id="rId1" Type="http://schemas.openxmlformats.org/officeDocument/2006/relationships/slideLayout" Target="../slideLayouts/slideLayout2.xml"/><Relationship Id="rId6" Type="http://schemas.openxmlformats.org/officeDocument/2006/relationships/hyperlink" Target="https://www.cdc.gov/niosh/topics/trenching/" TargetMode="External"/><Relationship Id="rId5" Type="http://schemas.openxmlformats.org/officeDocument/2006/relationships/hyperlink" Target="https://www.nsc.org/workplace/safety-topics/work-to-zero/hazardous-situations/excavation" TargetMode="External"/><Relationship Id="rId10" Type="http://schemas.openxmlformats.org/officeDocument/2006/relationships/hyperlink" Target="https://www.iup.edu/pa-oshaconsultation/focal-points/trenching-and-excavations/" TargetMode="External"/><Relationship Id="rId4" Type="http://schemas.openxmlformats.org/officeDocument/2006/relationships/hyperlink" Target="https://www.osha.gov/vtools/construction/trench-fnl-eng-web" TargetMode="External"/><Relationship Id="rId9" Type="http://schemas.openxmlformats.org/officeDocument/2006/relationships/hyperlink" Target="https://www.assp.org/news-and-articles/2018/08/14/keeping-workers-safe-during-trenching-and-excavation"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3872" y="315120"/>
            <a:ext cx="9144000" cy="935037"/>
          </a:xfrm>
        </p:spPr>
        <p:txBody>
          <a:bodyPr/>
          <a:lstStyle/>
          <a:p>
            <a:r>
              <a:rPr lang="en-US" dirty="0" smtClean="0"/>
              <a:t>Trenching and Excavation</a:t>
            </a:r>
            <a:endParaRPr lang="en-US" dirty="0"/>
          </a:p>
        </p:txBody>
      </p:sp>
      <p:sp>
        <p:nvSpPr>
          <p:cNvPr id="3" name="Subtitle 2"/>
          <p:cNvSpPr>
            <a:spLocks noGrp="1"/>
          </p:cNvSpPr>
          <p:nvPr>
            <p:ph type="subTitle" idx="1"/>
          </p:nvPr>
        </p:nvSpPr>
        <p:spPr>
          <a:xfrm>
            <a:off x="1503872" y="1250157"/>
            <a:ext cx="9144000" cy="436562"/>
          </a:xfrm>
        </p:spPr>
        <p:txBody>
          <a:bodyPr/>
          <a:lstStyle/>
          <a:p>
            <a:r>
              <a:rPr lang="en-US" dirty="0" smtClean="0"/>
              <a:t>VOSH Consultation Services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668028"/>
            <a:ext cx="7756922" cy="5171281"/>
          </a:xfrm>
          <a:prstGeom prst="rect">
            <a:avLst/>
          </a:prstGeom>
        </p:spPr>
      </p:pic>
    </p:spTree>
    <p:extLst>
      <p:ext uri="{BB962C8B-B14F-4D97-AF65-F5344CB8AC3E}">
        <p14:creationId xmlns:p14="http://schemas.microsoft.com/office/powerpoint/2010/main" val="1974677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Sloping</a:t>
            </a:r>
            <a:endParaRPr lang="en-US" dirty="0"/>
          </a:p>
        </p:txBody>
      </p:sp>
      <p:sp>
        <p:nvSpPr>
          <p:cNvPr id="3" name="Content Placeholder 2"/>
          <p:cNvSpPr>
            <a:spLocks noGrp="1"/>
          </p:cNvSpPr>
          <p:nvPr>
            <p:ph idx="1"/>
          </p:nvPr>
        </p:nvSpPr>
        <p:spPr>
          <a:xfrm>
            <a:off x="838200" y="1825625"/>
            <a:ext cx="6248400" cy="4351338"/>
          </a:xfrm>
        </p:spPr>
        <p:txBody>
          <a:bodyPr/>
          <a:lstStyle/>
          <a:p>
            <a:pPr marL="0" indent="0">
              <a:buNone/>
            </a:pPr>
            <a:r>
              <a:rPr lang="en-US" dirty="0"/>
              <a:t>Sloping is when you cut away the trench wall at an </a:t>
            </a:r>
            <a:r>
              <a:rPr lang="en-US" dirty="0" smtClean="0"/>
              <a:t>angle to prevent cave-ins. The angle of your slope will be determined by the soil type.</a:t>
            </a:r>
          </a:p>
          <a:p>
            <a:endParaRPr lang="en-US" dirty="0"/>
          </a:p>
          <a:p>
            <a:pPr marL="0" indent="0">
              <a:buNone/>
            </a:pPr>
            <a:r>
              <a:rPr lang="en-US" dirty="0" smtClean="0"/>
              <a:t> </a:t>
            </a:r>
            <a:endParaRPr lang="en-US" dirty="0"/>
          </a:p>
        </p:txBody>
      </p:sp>
      <p:sp>
        <p:nvSpPr>
          <p:cNvPr id="7" name="Rectangle 6"/>
          <p:cNvSpPr/>
          <p:nvPr/>
        </p:nvSpPr>
        <p:spPr>
          <a:xfrm>
            <a:off x="7543800" y="2133600"/>
            <a:ext cx="4114800" cy="3124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7543800" y="3429000"/>
            <a:ext cx="5334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8077200" y="3429000"/>
            <a:ext cx="1295400" cy="1219200"/>
          </a:xfrm>
          <a:prstGeom prst="line">
            <a:avLst/>
          </a:prstGeom>
          <a:ln w="19050"/>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9372600" y="4644190"/>
            <a:ext cx="5334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9906000" y="3429000"/>
            <a:ext cx="1301416" cy="1215190"/>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11207416" y="3429000"/>
            <a:ext cx="451184"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10569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Shoring</a:t>
            </a:r>
            <a:endParaRPr lang="en-US" dirty="0"/>
          </a:p>
        </p:txBody>
      </p:sp>
      <p:sp>
        <p:nvSpPr>
          <p:cNvPr id="3" name="Content Placeholder 2"/>
          <p:cNvSpPr>
            <a:spLocks noGrp="1"/>
          </p:cNvSpPr>
          <p:nvPr>
            <p:ph idx="1"/>
          </p:nvPr>
        </p:nvSpPr>
        <p:spPr>
          <a:xfrm>
            <a:off x="838200" y="1825625"/>
            <a:ext cx="5257800" cy="4351338"/>
          </a:xfrm>
        </p:spPr>
        <p:txBody>
          <a:bodyPr/>
          <a:lstStyle/>
          <a:p>
            <a:pPr marL="0" indent="0">
              <a:buNone/>
            </a:pPr>
            <a:r>
              <a:rPr lang="en-US" dirty="0" smtClean="0"/>
              <a:t>Shoring is a structure </a:t>
            </a:r>
            <a:r>
              <a:rPr lang="en-US" dirty="0"/>
              <a:t>such as a metal hydraulic, mechanical or timber </a:t>
            </a:r>
            <a:r>
              <a:rPr lang="en-US" dirty="0" smtClean="0"/>
              <a:t>system </a:t>
            </a:r>
            <a:r>
              <a:rPr lang="en-US" dirty="0"/>
              <a:t>that supports the sides of an excavation </a:t>
            </a:r>
            <a:r>
              <a:rPr lang="en-US" dirty="0" smtClean="0"/>
              <a:t>and </a:t>
            </a:r>
            <a:r>
              <a:rPr lang="en-US" dirty="0"/>
              <a:t>is designed to prevent cave-ins.</a:t>
            </a:r>
          </a:p>
          <a:p>
            <a:endParaRPr lang="en-US" dirty="0"/>
          </a:p>
        </p:txBody>
      </p:sp>
      <p:pic>
        <p:nvPicPr>
          <p:cNvPr id="4" name="Content Placeholder 7" descr="Picture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690688"/>
            <a:ext cx="3886200" cy="320176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8686800" y="5029200"/>
            <a:ext cx="1276311" cy="215444"/>
          </a:xfrm>
          <a:prstGeom prst="rect">
            <a:avLst/>
          </a:prstGeom>
        </p:spPr>
        <p:txBody>
          <a:bodyPr wrap="none">
            <a:spAutoFit/>
          </a:bodyPr>
          <a:lstStyle/>
          <a:p>
            <a:r>
              <a:rPr lang="en-US" sz="800" dirty="0"/>
              <a:t>Source of photo: osha.gov</a:t>
            </a:r>
          </a:p>
        </p:txBody>
      </p:sp>
    </p:spTree>
    <p:extLst>
      <p:ext uri="{BB962C8B-B14F-4D97-AF65-F5344CB8AC3E}">
        <p14:creationId xmlns:p14="http://schemas.microsoft.com/office/powerpoint/2010/main" val="2194032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Shields</a:t>
            </a:r>
            <a:endParaRPr lang="en-US" dirty="0"/>
          </a:p>
        </p:txBody>
      </p:sp>
      <p:sp>
        <p:nvSpPr>
          <p:cNvPr id="3" name="Content Placeholder 2"/>
          <p:cNvSpPr>
            <a:spLocks noGrp="1"/>
          </p:cNvSpPr>
          <p:nvPr>
            <p:ph idx="1"/>
          </p:nvPr>
        </p:nvSpPr>
        <p:spPr>
          <a:xfrm>
            <a:off x="838200" y="1825625"/>
            <a:ext cx="5029200" cy="4351338"/>
          </a:xfrm>
        </p:spPr>
        <p:txBody>
          <a:bodyPr/>
          <a:lstStyle/>
          <a:p>
            <a:pPr marL="0" indent="0">
              <a:buNone/>
            </a:pPr>
            <a:r>
              <a:rPr lang="en-US" dirty="0" smtClean="0"/>
              <a:t>Shields, often called trench boxes, are structures </a:t>
            </a:r>
            <a:r>
              <a:rPr lang="en-US" dirty="0"/>
              <a:t>that </a:t>
            </a:r>
            <a:r>
              <a:rPr lang="en-US" dirty="0" smtClean="0"/>
              <a:t>are </a:t>
            </a:r>
            <a:r>
              <a:rPr lang="en-US" dirty="0"/>
              <a:t>able to withstand the forces </a:t>
            </a:r>
            <a:r>
              <a:rPr lang="en-US" dirty="0" smtClean="0"/>
              <a:t>of a </a:t>
            </a:r>
            <a:r>
              <a:rPr lang="en-US" dirty="0"/>
              <a:t>cave-in and thereby protect employees within the structure. </a:t>
            </a:r>
            <a:r>
              <a:rPr lang="en-US" dirty="0" smtClean="0"/>
              <a:t>For Shields to be effective workers must stay inside them at all times.</a:t>
            </a:r>
            <a:endParaRPr lang="en-US" dirty="0"/>
          </a:p>
        </p:txBody>
      </p:sp>
      <p:pic>
        <p:nvPicPr>
          <p:cNvPr id="4" name="Picture 3"/>
          <p:cNvPicPr>
            <a:picLocks noChangeAspect="1"/>
          </p:cNvPicPr>
          <p:nvPr/>
        </p:nvPicPr>
        <p:blipFill>
          <a:blip r:embed="rId2"/>
          <a:stretch>
            <a:fillRect/>
          </a:stretch>
        </p:blipFill>
        <p:spPr>
          <a:xfrm>
            <a:off x="7010400" y="1524000"/>
            <a:ext cx="3480538" cy="3974436"/>
          </a:xfrm>
          <a:prstGeom prst="rect">
            <a:avLst/>
          </a:prstGeom>
        </p:spPr>
      </p:pic>
      <p:sp>
        <p:nvSpPr>
          <p:cNvPr id="5" name="Rectangle 4"/>
          <p:cNvSpPr/>
          <p:nvPr/>
        </p:nvSpPr>
        <p:spPr>
          <a:xfrm>
            <a:off x="8112513" y="5562600"/>
            <a:ext cx="1276311" cy="215444"/>
          </a:xfrm>
          <a:prstGeom prst="rect">
            <a:avLst/>
          </a:prstGeom>
        </p:spPr>
        <p:txBody>
          <a:bodyPr wrap="none">
            <a:spAutoFit/>
          </a:bodyPr>
          <a:lstStyle/>
          <a:p>
            <a:pPr algn="ctr"/>
            <a:r>
              <a:rPr lang="en-US" sz="800" dirty="0"/>
              <a:t>Source of photo: osha.gov</a:t>
            </a:r>
          </a:p>
        </p:txBody>
      </p:sp>
    </p:spTree>
    <p:extLst>
      <p:ext uri="{BB962C8B-B14F-4D97-AF65-F5344CB8AC3E}">
        <p14:creationId xmlns:p14="http://schemas.microsoft.com/office/powerpoint/2010/main" val="3583062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tanding </a:t>
            </a:r>
            <a:r>
              <a:rPr lang="en-US" dirty="0"/>
              <a:t>W</a:t>
            </a:r>
            <a:r>
              <a:rPr lang="en-US" dirty="0" smtClean="0"/>
              <a:t>ater </a:t>
            </a:r>
            <a:r>
              <a:rPr lang="en-US" dirty="0"/>
              <a:t>and A</a:t>
            </a:r>
            <a:r>
              <a:rPr lang="en-US" dirty="0" smtClean="0"/>
              <a:t>tmospheric </a:t>
            </a:r>
            <a:r>
              <a:rPr lang="en-US" dirty="0"/>
              <a:t>H</a:t>
            </a:r>
            <a:r>
              <a:rPr lang="en-US" dirty="0" smtClean="0"/>
              <a:t>azards</a:t>
            </a:r>
            <a:endParaRPr lang="en-US" dirty="0"/>
          </a:p>
        </p:txBody>
      </p:sp>
      <p:sp>
        <p:nvSpPr>
          <p:cNvPr id="3" name="Content Placeholder 2"/>
          <p:cNvSpPr>
            <a:spLocks noGrp="1"/>
          </p:cNvSpPr>
          <p:nvPr>
            <p:ph idx="1"/>
          </p:nvPr>
        </p:nvSpPr>
        <p:spPr>
          <a:xfrm>
            <a:off x="838200" y="1825625"/>
            <a:ext cx="5334000" cy="4351338"/>
          </a:xfrm>
        </p:spPr>
        <p:txBody>
          <a:bodyPr>
            <a:normAutofit/>
          </a:bodyPr>
          <a:lstStyle/>
          <a:p>
            <a:pPr marL="0" indent="0">
              <a:buNone/>
            </a:pPr>
            <a:r>
              <a:rPr lang="en-US" dirty="0"/>
              <a:t>Excavations may present risks of hazardous atmosphere and water accumulation. If any of these conditions exist, workers could be exposed to the possibility of suffocating, inhaling toxic materials, being burned or engulfed by fire, or drowning.</a:t>
            </a:r>
          </a:p>
          <a:p>
            <a:endParaRPr lang="en-US" dirty="0"/>
          </a:p>
        </p:txBody>
      </p:sp>
      <p:pic>
        <p:nvPicPr>
          <p:cNvPr id="4" name="Picture 3"/>
          <p:cNvPicPr>
            <a:picLocks noChangeAspect="1"/>
          </p:cNvPicPr>
          <p:nvPr/>
        </p:nvPicPr>
        <p:blipFill>
          <a:blip r:embed="rId2"/>
          <a:stretch>
            <a:fillRect/>
          </a:stretch>
        </p:blipFill>
        <p:spPr>
          <a:xfrm>
            <a:off x="6705600" y="1981200"/>
            <a:ext cx="3810330" cy="2956816"/>
          </a:xfrm>
          <a:prstGeom prst="rect">
            <a:avLst/>
          </a:prstGeom>
        </p:spPr>
      </p:pic>
      <p:sp>
        <p:nvSpPr>
          <p:cNvPr id="5" name="Rectangle 4"/>
          <p:cNvSpPr/>
          <p:nvPr/>
        </p:nvSpPr>
        <p:spPr>
          <a:xfrm>
            <a:off x="7972609" y="5029200"/>
            <a:ext cx="1276311" cy="215444"/>
          </a:xfrm>
          <a:prstGeom prst="rect">
            <a:avLst/>
          </a:prstGeom>
        </p:spPr>
        <p:txBody>
          <a:bodyPr wrap="none">
            <a:spAutoFit/>
          </a:bodyPr>
          <a:lstStyle/>
          <a:p>
            <a:pPr algn="ctr"/>
            <a:r>
              <a:rPr lang="en-US" sz="800" dirty="0"/>
              <a:t>Source of photo: </a:t>
            </a:r>
            <a:r>
              <a:rPr lang="en-US" sz="800" dirty="0" smtClean="0"/>
              <a:t>osha.gov</a:t>
            </a:r>
            <a:endParaRPr lang="en-US" sz="800" dirty="0"/>
          </a:p>
        </p:txBody>
      </p:sp>
    </p:spTree>
    <p:extLst>
      <p:ext uri="{BB962C8B-B14F-4D97-AF65-F5344CB8AC3E}">
        <p14:creationId xmlns:p14="http://schemas.microsoft.com/office/powerpoint/2010/main" val="114766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10515600" cy="4351338"/>
          </a:xfrm>
        </p:spPr>
        <p:txBody>
          <a:bodyPr/>
          <a:lstStyle/>
          <a:p>
            <a:pPr marL="0" indent="0">
              <a:buNone/>
            </a:pPr>
            <a:r>
              <a:rPr lang="en-US" dirty="0" smtClean="0"/>
              <a:t>To ensure employee safety when water accumulates or there is a hazardous atmosphere, inspections should be performed by a competent person</a:t>
            </a:r>
          </a:p>
          <a:p>
            <a:r>
              <a:rPr lang="en-US" dirty="0"/>
              <a:t>Before construction </a:t>
            </a:r>
            <a:r>
              <a:rPr lang="en-US" dirty="0" smtClean="0"/>
              <a:t>begins</a:t>
            </a:r>
            <a:endParaRPr lang="en-US" dirty="0"/>
          </a:p>
          <a:p>
            <a:r>
              <a:rPr lang="en-US" dirty="0"/>
              <a:t>Daily before each </a:t>
            </a:r>
            <a:r>
              <a:rPr lang="en-US" dirty="0" smtClean="0"/>
              <a:t>shift</a:t>
            </a:r>
            <a:endParaRPr lang="en-US" dirty="0"/>
          </a:p>
          <a:p>
            <a:r>
              <a:rPr lang="en-US" dirty="0"/>
              <a:t>As needed throughout the </a:t>
            </a:r>
            <a:r>
              <a:rPr lang="en-US" dirty="0" smtClean="0"/>
              <a:t>shift</a:t>
            </a:r>
            <a:endParaRPr lang="en-US" dirty="0"/>
          </a:p>
          <a:p>
            <a:r>
              <a:rPr lang="en-US" dirty="0"/>
              <a:t>Following rainstorms or other hazard-increasing events (such as a vehicle or other equipment approaching the edge of an excavation</a:t>
            </a:r>
            <a:r>
              <a:rPr lang="en-US" dirty="0" smtClean="0"/>
              <a:t>)</a:t>
            </a:r>
            <a:endParaRPr lang="en-US" dirty="0"/>
          </a:p>
          <a:p>
            <a:endParaRPr lang="en-US" dirty="0"/>
          </a:p>
        </p:txBody>
      </p:sp>
    </p:spTree>
    <p:extLst>
      <p:ext uri="{BB962C8B-B14F-4D97-AF65-F5344CB8AC3E}">
        <p14:creationId xmlns:p14="http://schemas.microsoft.com/office/powerpoint/2010/main" val="1542608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Hazardous Atmospheres</a:t>
            </a:r>
            <a:endParaRPr lang="en-US" dirty="0"/>
          </a:p>
        </p:txBody>
      </p:sp>
      <p:sp>
        <p:nvSpPr>
          <p:cNvPr id="3" name="Content Placeholder 2"/>
          <p:cNvSpPr>
            <a:spLocks noGrp="1"/>
          </p:cNvSpPr>
          <p:nvPr>
            <p:ph idx="1"/>
          </p:nvPr>
        </p:nvSpPr>
        <p:spPr/>
        <p:txBody>
          <a:bodyPr/>
          <a:lstStyle/>
          <a:p>
            <a:pPr marL="0" indent="0">
              <a:buNone/>
            </a:pPr>
            <a:r>
              <a:rPr lang="en-US" dirty="0" smtClean="0"/>
              <a:t>When working in trenches or excavations with </a:t>
            </a:r>
            <a:r>
              <a:rPr lang="en-US" dirty="0"/>
              <a:t>hazardous atmospheres (e.g., gas, </a:t>
            </a:r>
            <a:r>
              <a:rPr lang="en-US" dirty="0" smtClean="0"/>
              <a:t>vapor, </a:t>
            </a:r>
            <a:r>
              <a:rPr lang="en-US" dirty="0"/>
              <a:t>dust, or lack of oxygen</a:t>
            </a:r>
            <a:r>
              <a:rPr lang="en-US" dirty="0" smtClean="0"/>
              <a:t>), atmosphere sampling needs to be performed before workers enter </a:t>
            </a:r>
            <a:r>
              <a:rPr lang="en-US" dirty="0"/>
              <a:t>the excavation as often as necessary to ensure that the atmosphere remains </a:t>
            </a:r>
            <a:r>
              <a:rPr lang="en-US" dirty="0" smtClean="0"/>
              <a:t>safe</a:t>
            </a:r>
            <a:endParaRPr lang="en-US" dirty="0"/>
          </a:p>
        </p:txBody>
      </p:sp>
    </p:spTree>
    <p:extLst>
      <p:ext uri="{BB962C8B-B14F-4D97-AF65-F5344CB8AC3E}">
        <p14:creationId xmlns:p14="http://schemas.microsoft.com/office/powerpoint/2010/main" val="3527830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40"/>
            <a:ext cx="11811000" cy="1325563"/>
          </a:xfrm>
        </p:spPr>
        <p:txBody>
          <a:bodyPr>
            <a:normAutofit/>
          </a:bodyPr>
          <a:lstStyle/>
          <a:p>
            <a:pPr algn="ctr"/>
            <a:r>
              <a:rPr lang="en-US" sz="3600" b="1" dirty="0">
                <a:latin typeface="Arial" panose="020B0604020202020204" pitchFamily="34" charset="0"/>
                <a:cs typeface="Arial" panose="020B0604020202020204" pitchFamily="34" charset="0"/>
              </a:rPr>
              <a:t>Keep </a:t>
            </a:r>
            <a:r>
              <a:rPr lang="en-US" sz="3600" b="1" dirty="0" smtClean="0">
                <a:latin typeface="Arial" panose="020B0604020202020204" pitchFamily="34" charset="0"/>
                <a:cs typeface="Arial" panose="020B0604020202020204" pitchFamily="34" charset="0"/>
              </a:rPr>
              <a:t>Materials Away from </a:t>
            </a:r>
            <a:r>
              <a:rPr lang="en-US" sz="3600" b="1" dirty="0">
                <a:latin typeface="Arial" panose="020B0604020202020204" pitchFamily="34" charset="0"/>
                <a:cs typeface="Arial" panose="020B0604020202020204" pitchFamily="34" charset="0"/>
              </a:rPr>
              <a:t>the </a:t>
            </a:r>
            <a:r>
              <a:rPr lang="en-US" sz="3600" b="1" dirty="0" smtClean="0">
                <a:latin typeface="Arial" panose="020B0604020202020204" pitchFamily="34" charset="0"/>
                <a:cs typeface="Arial" panose="020B0604020202020204" pitchFamily="34" charset="0"/>
              </a:rPr>
              <a:t>Edge </a:t>
            </a:r>
            <a:r>
              <a:rPr lang="en-US" sz="3600" b="1" dirty="0">
                <a:latin typeface="Arial" panose="020B0604020202020204" pitchFamily="34" charset="0"/>
                <a:cs typeface="Arial" panose="020B0604020202020204" pitchFamily="34" charset="0"/>
              </a:rPr>
              <a:t>of the </a:t>
            </a:r>
            <a:r>
              <a:rPr lang="en-US" sz="3600" b="1" dirty="0" smtClean="0">
                <a:latin typeface="Arial" panose="020B0604020202020204" pitchFamily="34" charset="0"/>
                <a:cs typeface="Arial" panose="020B0604020202020204" pitchFamily="34" charset="0"/>
              </a:rPr>
              <a:t>Trench</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143000"/>
            <a:ext cx="11125200" cy="2514600"/>
          </a:xfrm>
        </p:spPr>
        <p:txBody>
          <a:bodyPr>
            <a:normAutofit/>
          </a:bodyPr>
          <a:lstStyle/>
          <a:p>
            <a:r>
              <a:rPr lang="en-US" dirty="0"/>
              <a:t>Excavated material (spoils) at your site are hazardous if they are set too close to the edge of a </a:t>
            </a:r>
            <a:r>
              <a:rPr lang="en-US" dirty="0" smtClean="0"/>
              <a:t>trench/excavation.</a:t>
            </a:r>
          </a:p>
          <a:p>
            <a:r>
              <a:rPr lang="en-US" dirty="0" smtClean="0"/>
              <a:t>The </a:t>
            </a:r>
            <a:r>
              <a:rPr lang="en-US" dirty="0"/>
              <a:t>weight of the spoils can cause a cave-in, or spoils and equipment can roll back on top of workers, causing serious injuries or death</a:t>
            </a:r>
            <a:r>
              <a:rPr lang="en-US" dirty="0" smtClean="0"/>
              <a:t>.</a:t>
            </a:r>
            <a:endParaRPr lang="en-US" dirty="0"/>
          </a:p>
        </p:txBody>
      </p:sp>
      <p:pic>
        <p:nvPicPr>
          <p:cNvPr id="4" name="Picture 3"/>
          <p:cNvPicPr>
            <a:picLocks noChangeAspect="1"/>
          </p:cNvPicPr>
          <p:nvPr/>
        </p:nvPicPr>
        <p:blipFill>
          <a:blip r:embed="rId2"/>
          <a:stretch>
            <a:fillRect/>
          </a:stretch>
        </p:blipFill>
        <p:spPr>
          <a:xfrm>
            <a:off x="3886200" y="3016909"/>
            <a:ext cx="4038600" cy="3829240"/>
          </a:xfrm>
          <a:prstGeom prst="rect">
            <a:avLst/>
          </a:prstGeom>
        </p:spPr>
      </p:pic>
    </p:spTree>
    <p:extLst>
      <p:ext uri="{BB962C8B-B14F-4D97-AF65-F5344CB8AC3E}">
        <p14:creationId xmlns:p14="http://schemas.microsoft.com/office/powerpoint/2010/main" val="4292418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41"/>
            <a:ext cx="11811000" cy="1053860"/>
          </a:xfrm>
        </p:spPr>
        <p:txBody>
          <a:bodyPr>
            <a:normAutofit/>
          </a:bodyPr>
          <a:lstStyle/>
          <a:p>
            <a:pPr algn="ctr"/>
            <a:r>
              <a:rPr lang="en-US" sz="3600" b="1" dirty="0">
                <a:latin typeface="Arial" panose="020B0604020202020204" pitchFamily="34" charset="0"/>
                <a:cs typeface="Arial" panose="020B0604020202020204" pitchFamily="34" charset="0"/>
              </a:rPr>
              <a:t>Keep </a:t>
            </a:r>
            <a:r>
              <a:rPr lang="en-US" sz="3600" b="1" dirty="0" smtClean="0">
                <a:latin typeface="Arial" panose="020B0604020202020204" pitchFamily="34" charset="0"/>
                <a:cs typeface="Arial" panose="020B0604020202020204" pitchFamily="34" charset="0"/>
              </a:rPr>
              <a:t>Materials Away from </a:t>
            </a:r>
            <a:r>
              <a:rPr lang="en-US" sz="3600" b="1" dirty="0">
                <a:latin typeface="Arial" panose="020B0604020202020204" pitchFamily="34" charset="0"/>
                <a:cs typeface="Arial" panose="020B0604020202020204" pitchFamily="34" charset="0"/>
              </a:rPr>
              <a:t>the </a:t>
            </a:r>
            <a:r>
              <a:rPr lang="en-US" sz="3600" b="1" dirty="0" smtClean="0">
                <a:latin typeface="Arial" panose="020B0604020202020204" pitchFamily="34" charset="0"/>
                <a:cs typeface="Arial" panose="020B0604020202020204" pitchFamily="34" charset="0"/>
              </a:rPr>
              <a:t>Edge </a:t>
            </a:r>
            <a:r>
              <a:rPr lang="en-US" sz="3600" b="1" dirty="0">
                <a:latin typeface="Arial" panose="020B0604020202020204" pitchFamily="34" charset="0"/>
                <a:cs typeface="Arial" panose="020B0604020202020204" pitchFamily="34" charset="0"/>
              </a:rPr>
              <a:t>of the </a:t>
            </a:r>
            <a:r>
              <a:rPr lang="en-US" sz="3600" b="1" dirty="0" smtClean="0">
                <a:latin typeface="Arial" panose="020B0604020202020204" pitchFamily="34" charset="0"/>
                <a:cs typeface="Arial" panose="020B0604020202020204" pitchFamily="34" charset="0"/>
              </a:rPr>
              <a:t>Trench</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990600"/>
            <a:ext cx="11277600" cy="2971800"/>
          </a:xfrm>
        </p:spPr>
        <p:txBody>
          <a:bodyPr>
            <a:noAutofit/>
          </a:bodyPr>
          <a:lstStyle/>
          <a:p>
            <a:r>
              <a:rPr lang="en-US" dirty="0">
                <a:latin typeface="Arial" panose="020B0604020202020204" pitchFamily="34" charset="0"/>
                <a:cs typeface="Arial" panose="020B0604020202020204" pitchFamily="34" charset="0"/>
              </a:rPr>
              <a:t>Set spoils and equipment at least two feet back from an adequately protected excavation</a:t>
            </a:r>
            <a:r>
              <a:rPr lang="en-US" dirty="0" smtClean="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Use retaining devices, such as a trench box that will extend above the top of the trench to prevent equipment and spoils from falling back into the excavation.</a:t>
            </a:r>
          </a:p>
          <a:p>
            <a:r>
              <a:rPr lang="en-US" dirty="0">
                <a:latin typeface="Arial" panose="020B0604020202020204" pitchFamily="34" charset="0"/>
                <a:cs typeface="Arial" panose="020B0604020202020204" pitchFamily="34" charset="0"/>
              </a:rPr>
              <a:t>Where the site does not permit a two-foot setback, spoils may need to be temporarily hauled to another location</a:t>
            </a:r>
            <a:r>
              <a:rPr lang="en-US" dirty="0" smtClean="0">
                <a:latin typeface="Arial" panose="020B0604020202020204" pitchFamily="34" charset="0"/>
                <a:cs typeface="Arial" panose="020B0604020202020204" pitchFamily="34" charset="0"/>
              </a:rPr>
              <a:t>.</a:t>
            </a:r>
            <a:endParaRPr lang="en-US" dirty="0"/>
          </a:p>
        </p:txBody>
      </p:sp>
      <p:pic>
        <p:nvPicPr>
          <p:cNvPr id="5" name="Picture 4"/>
          <p:cNvPicPr>
            <a:picLocks noChangeAspect="1"/>
          </p:cNvPicPr>
          <p:nvPr/>
        </p:nvPicPr>
        <p:blipFill>
          <a:blip r:embed="rId2"/>
          <a:stretch>
            <a:fillRect/>
          </a:stretch>
        </p:blipFill>
        <p:spPr>
          <a:xfrm>
            <a:off x="2362200" y="3990975"/>
            <a:ext cx="3276600" cy="2867025"/>
          </a:xfrm>
          <a:prstGeom prst="rect">
            <a:avLst/>
          </a:prstGeom>
        </p:spPr>
      </p:pic>
      <p:pic>
        <p:nvPicPr>
          <p:cNvPr id="6" name="Picture 5"/>
          <p:cNvPicPr>
            <a:picLocks noChangeAspect="1"/>
          </p:cNvPicPr>
          <p:nvPr/>
        </p:nvPicPr>
        <p:blipFill>
          <a:blip r:embed="rId3"/>
          <a:stretch>
            <a:fillRect/>
          </a:stretch>
        </p:blipFill>
        <p:spPr>
          <a:xfrm>
            <a:off x="6180826" y="3962400"/>
            <a:ext cx="3200399" cy="2895600"/>
          </a:xfrm>
          <a:prstGeom prst="rect">
            <a:avLst/>
          </a:prstGeom>
        </p:spPr>
      </p:pic>
    </p:spTree>
    <p:extLst>
      <p:ext uri="{BB962C8B-B14F-4D97-AF65-F5344CB8AC3E}">
        <p14:creationId xmlns:p14="http://schemas.microsoft.com/office/powerpoint/2010/main" val="1004978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41"/>
            <a:ext cx="12192000" cy="749060"/>
          </a:xfrm>
        </p:spPr>
        <p:txBody>
          <a:bodyPr>
            <a:normAutofit/>
          </a:bodyPr>
          <a:lstStyle/>
          <a:p>
            <a:pPr algn="ctr"/>
            <a:r>
              <a:rPr lang="en-US" sz="4000" b="1" dirty="0">
                <a:latin typeface="Arial" panose="020B0604020202020204" pitchFamily="34" charset="0"/>
                <a:cs typeface="Arial" panose="020B0604020202020204" pitchFamily="34" charset="0"/>
              </a:rPr>
              <a:t>Inspections</a:t>
            </a:r>
          </a:p>
        </p:txBody>
      </p:sp>
      <p:sp>
        <p:nvSpPr>
          <p:cNvPr id="3" name="Content Placeholder 2"/>
          <p:cNvSpPr>
            <a:spLocks noGrp="1"/>
          </p:cNvSpPr>
          <p:nvPr>
            <p:ph idx="1"/>
          </p:nvPr>
        </p:nvSpPr>
        <p:spPr>
          <a:xfrm>
            <a:off x="533400" y="762001"/>
            <a:ext cx="11049000" cy="5943599"/>
          </a:xfrm>
        </p:spPr>
        <p:txBody>
          <a:bodyPr>
            <a:normAutofit/>
          </a:bodyPr>
          <a:lstStyle/>
          <a:p>
            <a:pPr marL="0" indent="0">
              <a:buNone/>
            </a:pPr>
            <a:r>
              <a:rPr lang="en-US" dirty="0">
                <a:latin typeface="Arial" panose="020B0604020202020204" pitchFamily="34" charset="0"/>
                <a:cs typeface="Arial" panose="020B0604020202020204" pitchFamily="34" charset="0"/>
              </a:rPr>
              <a:t>The conditions of an excavation can change during the course of work. Even a properly protected excavation or trench can become compromised</a:t>
            </a:r>
            <a:r>
              <a:rPr lang="en-US" dirty="0" smtClean="0">
                <a:latin typeface="Arial" panose="020B0604020202020204" pitchFamily="34" charset="0"/>
                <a:cs typeface="Arial" panose="020B0604020202020204" pitchFamily="34" charset="0"/>
              </a:rPr>
              <a:t>.</a:t>
            </a:r>
          </a:p>
          <a:p>
            <a:pPr marL="0" indent="0">
              <a:buNone/>
            </a:pPr>
            <a:r>
              <a:rPr lang="en-US" dirty="0">
                <a:latin typeface="Arial" panose="020B0604020202020204" pitchFamily="34" charset="0"/>
                <a:cs typeface="Arial" panose="020B0604020202020204" pitchFamily="34" charset="0"/>
              </a:rPr>
              <a:t>Employers can help ensure that excavations are safe to work in by directing a competent person to inspect excavations:</a:t>
            </a:r>
          </a:p>
          <a:p>
            <a:r>
              <a:rPr lang="en-US" dirty="0">
                <a:latin typeface="Arial" panose="020B0604020202020204" pitchFamily="34" charset="0"/>
                <a:cs typeface="Arial" panose="020B0604020202020204" pitchFamily="34" charset="0"/>
              </a:rPr>
              <a:t>Before construction </a:t>
            </a:r>
            <a:r>
              <a:rPr lang="en-US" dirty="0" smtClean="0">
                <a:latin typeface="Arial" panose="020B0604020202020204" pitchFamily="34" charset="0"/>
                <a:cs typeface="Arial" panose="020B0604020202020204" pitchFamily="34" charset="0"/>
              </a:rPr>
              <a:t>begins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Daily before each </a:t>
            </a:r>
            <a:r>
              <a:rPr lang="en-US" dirty="0" smtClean="0">
                <a:latin typeface="Arial" panose="020B0604020202020204" pitchFamily="34" charset="0"/>
                <a:cs typeface="Arial" panose="020B0604020202020204" pitchFamily="34" charset="0"/>
              </a:rPr>
              <a:t>shift</a:t>
            </a:r>
          </a:p>
          <a:p>
            <a:r>
              <a:rPr lang="en-US" dirty="0" smtClean="0">
                <a:latin typeface="Arial" panose="020B0604020202020204" pitchFamily="34" charset="0"/>
                <a:cs typeface="Arial" panose="020B0604020202020204" pitchFamily="34" charset="0"/>
              </a:rPr>
              <a:t>As needed throughout the shift</a:t>
            </a:r>
          </a:p>
          <a:p>
            <a:r>
              <a:rPr lang="en-US" dirty="0" smtClean="0">
                <a:latin typeface="Arial" panose="020B0604020202020204" pitchFamily="34" charset="0"/>
                <a:cs typeface="Arial" panose="020B0604020202020204" pitchFamily="34" charset="0"/>
              </a:rPr>
              <a:t>Following </a:t>
            </a:r>
            <a:r>
              <a:rPr lang="en-US" dirty="0">
                <a:latin typeface="Arial" panose="020B0604020202020204" pitchFamily="34" charset="0"/>
                <a:cs typeface="Arial" panose="020B0604020202020204" pitchFamily="34" charset="0"/>
              </a:rPr>
              <a:t>rainstorms or other hazard-increasing events (such as a vehicle or other equipment approaching the edge of an excavation</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1591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41"/>
            <a:ext cx="11811000" cy="749060"/>
          </a:xfrm>
        </p:spPr>
        <p:txBody>
          <a:bodyPr>
            <a:normAutofit/>
          </a:bodyPr>
          <a:lstStyle/>
          <a:p>
            <a:pPr algn="ctr"/>
            <a:r>
              <a:rPr lang="en-US" sz="4000" b="1" dirty="0">
                <a:latin typeface="Arial" panose="020B0604020202020204" pitchFamily="34" charset="0"/>
                <a:cs typeface="Arial" panose="020B0604020202020204" pitchFamily="34" charset="0"/>
              </a:rPr>
              <a:t>Inspections</a:t>
            </a:r>
          </a:p>
        </p:txBody>
      </p:sp>
      <p:sp>
        <p:nvSpPr>
          <p:cNvPr id="3" name="Content Placeholder 2"/>
          <p:cNvSpPr>
            <a:spLocks noGrp="1"/>
          </p:cNvSpPr>
          <p:nvPr>
            <p:ph idx="1"/>
          </p:nvPr>
        </p:nvSpPr>
        <p:spPr>
          <a:xfrm>
            <a:off x="533400" y="762001"/>
            <a:ext cx="11049000" cy="5943599"/>
          </a:xfrm>
        </p:spPr>
        <p:txBody>
          <a:bodyPr>
            <a:normAutofit/>
          </a:bodyPr>
          <a:lstStyle/>
          <a:p>
            <a:pPr marL="0" indent="0">
              <a:buNone/>
            </a:pPr>
            <a:r>
              <a:rPr lang="en-US" dirty="0" smtClean="0">
                <a:latin typeface="Arial" panose="020B0604020202020204" pitchFamily="34" charset="0"/>
                <a:cs typeface="Arial" panose="020B0604020202020204" pitchFamily="34" charset="0"/>
              </a:rPr>
              <a:t>Inspections </a:t>
            </a:r>
            <a:r>
              <a:rPr lang="en-US" dirty="0">
                <a:latin typeface="Arial" panose="020B0604020202020204" pitchFamily="34" charset="0"/>
                <a:cs typeface="Arial" panose="020B0604020202020204" pitchFamily="34" charset="0"/>
              </a:rPr>
              <a:t>must be conducted by a competent </a:t>
            </a:r>
            <a:r>
              <a:rPr lang="en-US" dirty="0" smtClean="0">
                <a:latin typeface="Arial" panose="020B0604020202020204" pitchFamily="34" charset="0"/>
                <a:cs typeface="Arial" panose="020B0604020202020204" pitchFamily="34" charset="0"/>
              </a:rPr>
              <a:t>person.</a:t>
            </a:r>
          </a:p>
          <a:p>
            <a:pPr marL="0" indent="0">
              <a:buNone/>
            </a:pPr>
            <a:r>
              <a:rPr lang="en-US" dirty="0" smtClean="0">
                <a:latin typeface="Arial" panose="020B0604020202020204" pitchFamily="34" charset="0"/>
                <a:cs typeface="Arial" panose="020B0604020202020204" pitchFamily="34" charset="0"/>
              </a:rPr>
              <a:t>OSHA </a:t>
            </a:r>
            <a:r>
              <a:rPr lang="en-US" dirty="0">
                <a:latin typeface="Arial" panose="020B0604020202020204" pitchFamily="34" charset="0"/>
                <a:cs typeface="Arial" panose="020B0604020202020204" pitchFamily="34" charset="0"/>
              </a:rPr>
              <a:t>defines a “competent person” as “one who is capable of identifying existing and predictable hazards in the surroundings, or working conditions which are unsanitary, hazardous, or dangerous to employees, and who has authorization to take prompt corrective measures to eliminate them</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indent="0">
              <a:buNone/>
            </a:pPr>
            <a:r>
              <a:rPr lang="en-US" dirty="0" smtClean="0">
                <a:solidFill>
                  <a:srgbClr val="333333"/>
                </a:solidFill>
                <a:latin typeface="Arial" panose="020B0604020202020204" pitchFamily="34" charset="0"/>
                <a:cs typeface="Arial" panose="020B0604020202020204" pitchFamily="34" charset="0"/>
              </a:rPr>
              <a:t>"</a:t>
            </a:r>
            <a:r>
              <a:rPr lang="en-US" dirty="0">
                <a:solidFill>
                  <a:srgbClr val="333333"/>
                </a:solidFill>
                <a:latin typeface="Arial" panose="020B0604020202020204" pitchFamily="34" charset="0"/>
                <a:cs typeface="Arial" panose="020B0604020202020204" pitchFamily="34" charset="0"/>
              </a:rPr>
              <a:t>competent person" </a:t>
            </a:r>
          </a:p>
          <a:p>
            <a:r>
              <a:rPr lang="en-US" dirty="0" smtClean="0">
                <a:solidFill>
                  <a:srgbClr val="333333"/>
                </a:solidFill>
                <a:latin typeface="Arial" panose="020B0604020202020204" pitchFamily="34" charset="0"/>
                <a:cs typeface="Arial" panose="020B0604020202020204" pitchFamily="34" charset="0"/>
              </a:rPr>
              <a:t> Has </a:t>
            </a:r>
            <a:r>
              <a:rPr lang="en-US" dirty="0">
                <a:solidFill>
                  <a:srgbClr val="333333"/>
                </a:solidFill>
                <a:latin typeface="Arial" panose="020B0604020202020204" pitchFamily="34" charset="0"/>
                <a:cs typeface="Arial" panose="020B0604020202020204" pitchFamily="34" charset="0"/>
              </a:rPr>
              <a:t>training in the use of protective systems.</a:t>
            </a:r>
          </a:p>
          <a:p>
            <a:r>
              <a:rPr lang="en-US" dirty="0" smtClean="0">
                <a:solidFill>
                  <a:srgbClr val="333333"/>
                </a:solidFill>
                <a:latin typeface="Arial" panose="020B0604020202020204" pitchFamily="34" charset="0"/>
                <a:cs typeface="Arial" panose="020B0604020202020204" pitchFamily="34" charset="0"/>
              </a:rPr>
              <a:t> Is </a:t>
            </a:r>
            <a:r>
              <a:rPr lang="en-US" dirty="0">
                <a:solidFill>
                  <a:srgbClr val="333333"/>
                </a:solidFill>
                <a:latin typeface="Arial" panose="020B0604020202020204" pitchFamily="34" charset="0"/>
                <a:cs typeface="Arial" panose="020B0604020202020204" pitchFamily="34" charset="0"/>
              </a:rPr>
              <a:t>knowledgeable about OSHA requirements.</a:t>
            </a:r>
          </a:p>
          <a:p>
            <a:r>
              <a:rPr lang="en-US" dirty="0" smtClean="0">
                <a:solidFill>
                  <a:srgbClr val="333333"/>
                </a:solidFill>
                <a:latin typeface="Arial" panose="020B0604020202020204" pitchFamily="34" charset="0"/>
                <a:cs typeface="Arial" panose="020B0604020202020204" pitchFamily="34" charset="0"/>
              </a:rPr>
              <a:t> Has </a:t>
            </a:r>
            <a:r>
              <a:rPr lang="en-US" dirty="0">
                <a:solidFill>
                  <a:srgbClr val="333333"/>
                </a:solidFill>
                <a:latin typeface="Arial" panose="020B0604020202020204" pitchFamily="34" charset="0"/>
                <a:cs typeface="Arial" panose="020B0604020202020204" pitchFamily="34" charset="0"/>
              </a:rPr>
              <a:t>authority to immediately evacuate workers from the excavation and ensure that hazardous conditions are addressed</a:t>
            </a:r>
            <a:r>
              <a:rPr lang="en-US" dirty="0" smtClean="0">
                <a:solidFill>
                  <a:srgbClr val="333333"/>
                </a:solidFill>
                <a:latin typeface="Arial" panose="020B0604020202020204" pitchFamily="34" charset="0"/>
                <a:cs typeface="Arial" panose="020B0604020202020204" pitchFamily="34" charset="0"/>
              </a:rPr>
              <a:t>.</a:t>
            </a:r>
            <a:endParaRPr lang="en-US" dirty="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5826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is Life </a:t>
            </a:r>
            <a:r>
              <a:rPr lang="en-US" dirty="0" smtClean="0"/>
              <a:t>Saving</a:t>
            </a:r>
            <a:endParaRPr lang="en-US" dirty="0"/>
          </a:p>
        </p:txBody>
      </p:sp>
      <p:sp>
        <p:nvSpPr>
          <p:cNvPr id="3" name="Content Placeholder 2"/>
          <p:cNvSpPr>
            <a:spLocks noGrp="1"/>
          </p:cNvSpPr>
          <p:nvPr>
            <p:ph idx="1"/>
          </p:nvPr>
        </p:nvSpPr>
        <p:spPr/>
        <p:txBody>
          <a:bodyPr/>
          <a:lstStyle/>
          <a:p>
            <a:pPr marL="0" indent="0">
              <a:buNone/>
            </a:pPr>
            <a:r>
              <a:rPr lang="en-US" dirty="0"/>
              <a:t>Excavation and Trenching are among the most hazardous construction </a:t>
            </a:r>
            <a:r>
              <a:rPr lang="en-US" dirty="0" smtClean="0"/>
              <a:t>operations. On </a:t>
            </a:r>
            <a:r>
              <a:rPr lang="en-US" dirty="0"/>
              <a:t>average 25 people die each year in trenching incidents, many more seriously </a:t>
            </a:r>
            <a:r>
              <a:rPr lang="en-US" dirty="0" smtClean="0"/>
              <a:t>injured. Dirt </a:t>
            </a:r>
            <a:r>
              <a:rPr lang="en-US" dirty="0"/>
              <a:t>is heavy. One cubic yard equals about 3,000 pounds or more, about the same as a mid-sized car! </a:t>
            </a:r>
            <a:r>
              <a:rPr lang="en-US" dirty="0" smtClean="0"/>
              <a:t>A </a:t>
            </a:r>
            <a:r>
              <a:rPr lang="en-US" dirty="0"/>
              <a:t>person trapped in a cave-in, has little chance for survival. </a:t>
            </a:r>
          </a:p>
        </p:txBody>
      </p:sp>
    </p:spTree>
    <p:extLst>
      <p:ext uri="{BB962C8B-B14F-4D97-AF65-F5344CB8AC3E}">
        <p14:creationId xmlns:p14="http://schemas.microsoft.com/office/powerpoint/2010/main" val="255658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41"/>
            <a:ext cx="11811000" cy="749060"/>
          </a:xfrm>
        </p:spPr>
        <p:txBody>
          <a:bodyPr>
            <a:normAutofit/>
          </a:bodyPr>
          <a:lstStyle/>
          <a:p>
            <a:pPr algn="ctr"/>
            <a:r>
              <a:rPr lang="en-US" sz="4000" b="1" dirty="0">
                <a:latin typeface="Arial" panose="020B0604020202020204" pitchFamily="34" charset="0"/>
                <a:cs typeface="Arial" panose="020B0604020202020204" pitchFamily="34" charset="0"/>
              </a:rPr>
              <a:t>Soil Classification</a:t>
            </a:r>
          </a:p>
        </p:txBody>
      </p:sp>
      <p:sp>
        <p:nvSpPr>
          <p:cNvPr id="3" name="Content Placeholder 2"/>
          <p:cNvSpPr>
            <a:spLocks noGrp="1"/>
          </p:cNvSpPr>
          <p:nvPr>
            <p:ph idx="1"/>
          </p:nvPr>
        </p:nvSpPr>
        <p:spPr>
          <a:xfrm>
            <a:off x="533400" y="762001"/>
            <a:ext cx="11353800" cy="5943599"/>
          </a:xfrm>
        </p:spPr>
        <p:txBody>
          <a:bodyPr>
            <a:normAutofit/>
          </a:bodyPr>
          <a:lstStyle/>
          <a:p>
            <a:pPr marL="0" indent="0">
              <a:buNone/>
            </a:pPr>
            <a:r>
              <a:rPr lang="en-US" dirty="0">
                <a:solidFill>
                  <a:srgbClr val="333333"/>
                </a:solidFill>
                <a:latin typeface="Arial" panose="020B0604020202020204" pitchFamily="34" charset="0"/>
                <a:cs typeface="Arial" panose="020B0604020202020204" pitchFamily="34" charset="0"/>
              </a:rPr>
              <a:t>OSHA </a:t>
            </a:r>
            <a:r>
              <a:rPr lang="en-US" dirty="0" smtClean="0">
                <a:solidFill>
                  <a:srgbClr val="333333"/>
                </a:solidFill>
                <a:latin typeface="Arial" panose="020B0604020202020204" pitchFamily="34" charset="0"/>
                <a:cs typeface="Arial" panose="020B0604020202020204" pitchFamily="34" charset="0"/>
              </a:rPr>
              <a:t>Standards soil classifications consists of four categories. </a:t>
            </a:r>
            <a:r>
              <a:rPr lang="en-US" dirty="0">
                <a:solidFill>
                  <a:srgbClr val="333333"/>
                </a:solidFill>
                <a:latin typeface="Arial" panose="020B0604020202020204" pitchFamily="34" charset="0"/>
                <a:cs typeface="Arial" panose="020B0604020202020204" pitchFamily="34" charset="0"/>
              </a:rPr>
              <a:t>Stability is greatest in stable rock and decreases through type A and B to type C. Type C is the least stable!</a:t>
            </a:r>
          </a:p>
          <a:p>
            <a:endParaRPr lang="en-US" dirty="0" smtClean="0">
              <a:solidFill>
                <a:srgbClr val="333333"/>
              </a:solidFill>
              <a:latin typeface="Arial" panose="020B0604020202020204" pitchFamily="34" charset="0"/>
              <a:cs typeface="Arial" panose="020B0604020202020204" pitchFamily="34" charset="0"/>
            </a:endParaRPr>
          </a:p>
          <a:p>
            <a:r>
              <a:rPr lang="en-US" dirty="0" smtClean="0">
                <a:solidFill>
                  <a:srgbClr val="333333"/>
                </a:solidFill>
                <a:latin typeface="Arial" panose="020B0604020202020204" pitchFamily="34" charset="0"/>
                <a:cs typeface="Arial" panose="020B0604020202020204" pitchFamily="34" charset="0"/>
              </a:rPr>
              <a:t>Stable Rock</a:t>
            </a:r>
          </a:p>
          <a:p>
            <a:r>
              <a:rPr lang="en-US" dirty="0" smtClean="0">
                <a:solidFill>
                  <a:srgbClr val="333333"/>
                </a:solidFill>
                <a:latin typeface="Arial" panose="020B0604020202020204" pitchFamily="34" charset="0"/>
                <a:cs typeface="Arial" panose="020B0604020202020204" pitchFamily="34" charset="0"/>
              </a:rPr>
              <a:t>Type A Soil</a:t>
            </a:r>
          </a:p>
          <a:p>
            <a:r>
              <a:rPr lang="en-US" dirty="0" smtClean="0">
                <a:solidFill>
                  <a:srgbClr val="333333"/>
                </a:solidFill>
                <a:latin typeface="Arial" panose="020B0604020202020204" pitchFamily="34" charset="0"/>
                <a:cs typeface="Arial" panose="020B0604020202020204" pitchFamily="34" charset="0"/>
              </a:rPr>
              <a:t>Type B Soil</a:t>
            </a:r>
          </a:p>
          <a:p>
            <a:r>
              <a:rPr lang="en-US" dirty="0" smtClean="0">
                <a:solidFill>
                  <a:srgbClr val="333333"/>
                </a:solidFill>
                <a:latin typeface="Arial" panose="020B0604020202020204" pitchFamily="34" charset="0"/>
                <a:cs typeface="Arial" panose="020B0604020202020204" pitchFamily="34" charset="0"/>
              </a:rPr>
              <a:t>Type C Soil</a:t>
            </a:r>
          </a:p>
          <a:p>
            <a:endParaRPr lang="en-US" dirty="0">
              <a:solidFill>
                <a:srgbClr val="333333"/>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505200" y="1981200"/>
            <a:ext cx="8213989" cy="3500422"/>
          </a:xfrm>
          <a:prstGeom prst="rect">
            <a:avLst/>
          </a:prstGeom>
        </p:spPr>
      </p:pic>
    </p:spTree>
    <p:extLst>
      <p:ext uri="{BB962C8B-B14F-4D97-AF65-F5344CB8AC3E}">
        <p14:creationId xmlns:p14="http://schemas.microsoft.com/office/powerpoint/2010/main" val="908533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41"/>
            <a:ext cx="11811000" cy="749060"/>
          </a:xfrm>
        </p:spPr>
        <p:txBody>
          <a:bodyPr>
            <a:normAutofit/>
          </a:bodyPr>
          <a:lstStyle/>
          <a:p>
            <a:pPr algn="ctr"/>
            <a:r>
              <a:rPr lang="en-US" sz="4000" b="1" dirty="0">
                <a:latin typeface="Arial" panose="020B0604020202020204" pitchFamily="34" charset="0"/>
                <a:cs typeface="Arial" panose="020B0604020202020204" pitchFamily="34" charset="0"/>
              </a:rPr>
              <a:t>Soil Classification</a:t>
            </a:r>
          </a:p>
        </p:txBody>
      </p:sp>
      <p:sp>
        <p:nvSpPr>
          <p:cNvPr id="3" name="Content Placeholder 2"/>
          <p:cNvSpPr>
            <a:spLocks noGrp="1"/>
          </p:cNvSpPr>
          <p:nvPr>
            <p:ph idx="1"/>
          </p:nvPr>
        </p:nvSpPr>
        <p:spPr>
          <a:xfrm>
            <a:off x="533400" y="762001"/>
            <a:ext cx="11049000" cy="5943599"/>
          </a:xfrm>
        </p:spPr>
        <p:txBody>
          <a:bodyPr>
            <a:normAutofit/>
          </a:bodyPr>
          <a:lstStyle/>
          <a:p>
            <a:pPr marL="0" indent="0">
              <a:buNone/>
            </a:pPr>
            <a:r>
              <a:rPr lang="en-US" b="1" u="sng" dirty="0" smtClean="0">
                <a:solidFill>
                  <a:srgbClr val="333333"/>
                </a:solidFill>
                <a:latin typeface="Arial" panose="020B0604020202020204" pitchFamily="34" charset="0"/>
                <a:cs typeface="Arial" panose="020B0604020202020204" pitchFamily="34" charset="0"/>
              </a:rPr>
              <a:t>Stable Rock</a:t>
            </a:r>
            <a:r>
              <a:rPr lang="en-US" b="1" dirty="0" smtClean="0">
                <a:solidFill>
                  <a:srgbClr val="333333"/>
                </a:solidFill>
                <a:latin typeface="Arial" panose="020B0604020202020204" pitchFamily="34" charset="0"/>
                <a:cs typeface="Arial" panose="020B0604020202020204" pitchFamily="34" charset="0"/>
              </a:rPr>
              <a:t>: </a:t>
            </a:r>
            <a:r>
              <a:rPr lang="en-US" dirty="0" smtClean="0">
                <a:solidFill>
                  <a:srgbClr val="333333"/>
                </a:solidFill>
                <a:latin typeface="Arial" panose="020B0604020202020204" pitchFamily="34" charset="0"/>
                <a:cs typeface="Arial" panose="020B0604020202020204" pitchFamily="34" charset="0"/>
              </a:rPr>
              <a:t>is defined as natural solid mineral that can be excavated with vertical sides and remain intact while exposed.</a:t>
            </a:r>
          </a:p>
          <a:p>
            <a:pPr marL="0" indent="0">
              <a:buNone/>
            </a:pPr>
            <a:r>
              <a:rPr lang="en-US" dirty="0" smtClean="0">
                <a:solidFill>
                  <a:srgbClr val="333333"/>
                </a:solidFill>
                <a:latin typeface="Arial" panose="020B0604020202020204" pitchFamily="34" charset="0"/>
                <a:cs typeface="Arial" panose="020B0604020202020204" pitchFamily="34" charset="0"/>
              </a:rPr>
              <a:t>(Examples: granite or sandstone)</a:t>
            </a:r>
          </a:p>
          <a:p>
            <a:pPr marL="0" indent="0">
              <a:buNone/>
            </a:pPr>
            <a:endParaRPr lang="en-US" dirty="0">
              <a:solidFill>
                <a:srgbClr val="333333"/>
              </a:solidFill>
              <a:latin typeface="Arial" panose="020B0604020202020204" pitchFamily="34" charset="0"/>
              <a:cs typeface="Arial" panose="020B0604020202020204" pitchFamily="34" charset="0"/>
            </a:endParaRPr>
          </a:p>
          <a:p>
            <a:pPr marL="0" indent="0">
              <a:buNone/>
            </a:pPr>
            <a:r>
              <a:rPr lang="en-US" b="1" u="sng" dirty="0" smtClean="0">
                <a:solidFill>
                  <a:srgbClr val="333333"/>
                </a:solidFill>
                <a:latin typeface="Arial" panose="020B0604020202020204" pitchFamily="34" charset="0"/>
                <a:cs typeface="Arial" panose="020B0604020202020204" pitchFamily="34" charset="0"/>
              </a:rPr>
              <a:t>Type </a:t>
            </a:r>
            <a:r>
              <a:rPr lang="en-US" b="1" u="sng" dirty="0">
                <a:solidFill>
                  <a:srgbClr val="333333"/>
                </a:solidFill>
                <a:latin typeface="Arial" panose="020B0604020202020204" pitchFamily="34" charset="0"/>
                <a:cs typeface="Arial" panose="020B0604020202020204" pitchFamily="34" charset="0"/>
              </a:rPr>
              <a:t>A </a:t>
            </a:r>
            <a:r>
              <a:rPr lang="en-US" b="1" u="sng" dirty="0" smtClean="0">
                <a:solidFill>
                  <a:srgbClr val="333333"/>
                </a:solidFill>
                <a:latin typeface="Arial" panose="020B0604020202020204" pitchFamily="34" charset="0"/>
                <a:cs typeface="Arial" panose="020B0604020202020204" pitchFamily="34" charset="0"/>
              </a:rPr>
              <a:t>Soil</a:t>
            </a:r>
            <a:r>
              <a:rPr lang="en-US" b="1" dirty="0" smtClean="0">
                <a:solidFill>
                  <a:srgbClr val="333333"/>
                </a:solidFill>
                <a:latin typeface="Arial" panose="020B0604020202020204" pitchFamily="34" charset="0"/>
                <a:cs typeface="Arial" panose="020B0604020202020204" pitchFamily="34" charset="0"/>
              </a:rPr>
              <a:t>:</a:t>
            </a:r>
            <a:r>
              <a:rPr lang="en-US" dirty="0" smtClean="0">
                <a:solidFill>
                  <a:srgbClr val="333333"/>
                </a:solidFill>
                <a:latin typeface="Arial" panose="020B0604020202020204" pitchFamily="34" charset="0"/>
                <a:cs typeface="Arial" panose="020B0604020202020204" pitchFamily="34" charset="0"/>
              </a:rPr>
              <a:t> are </a:t>
            </a:r>
            <a:r>
              <a:rPr lang="en-US" dirty="0">
                <a:solidFill>
                  <a:srgbClr val="333333"/>
                </a:solidFill>
                <a:latin typeface="Arial" panose="020B0604020202020204" pitchFamily="34" charset="0"/>
                <a:cs typeface="Arial" panose="020B0604020202020204" pitchFamily="34" charset="0"/>
              </a:rPr>
              <a:t>cohesive </a:t>
            </a:r>
            <a:r>
              <a:rPr lang="en-US" dirty="0" smtClean="0">
                <a:solidFill>
                  <a:srgbClr val="333333"/>
                </a:solidFill>
                <a:latin typeface="Arial" panose="020B0604020202020204" pitchFamily="34" charset="0"/>
                <a:cs typeface="Arial" panose="020B0604020202020204" pitchFamily="34" charset="0"/>
              </a:rPr>
              <a:t>with </a:t>
            </a:r>
            <a:r>
              <a:rPr lang="en-US" dirty="0">
                <a:solidFill>
                  <a:srgbClr val="333333"/>
                </a:solidFill>
                <a:latin typeface="Arial" panose="020B0604020202020204" pitchFamily="34" charset="0"/>
                <a:cs typeface="Arial" panose="020B0604020202020204" pitchFamily="34" charset="0"/>
              </a:rPr>
              <a:t>high unconfined compressive strength; 1.5 tons per square foot or greater. </a:t>
            </a:r>
            <a:r>
              <a:rPr lang="en-US" dirty="0" smtClean="0">
                <a:solidFill>
                  <a:srgbClr val="333333"/>
                </a:solidFill>
                <a:latin typeface="Arial" panose="020B0604020202020204" pitchFamily="34" charset="0"/>
                <a:cs typeface="Arial" panose="020B0604020202020204" pitchFamily="34" charset="0"/>
              </a:rPr>
              <a:t>Soil </a:t>
            </a:r>
            <a:r>
              <a:rPr lang="en-US" dirty="0">
                <a:solidFill>
                  <a:srgbClr val="333333"/>
                </a:solidFill>
                <a:latin typeface="Arial" panose="020B0604020202020204" pitchFamily="34" charset="0"/>
                <a:cs typeface="Arial" panose="020B0604020202020204" pitchFamily="34" charset="0"/>
              </a:rPr>
              <a:t>can not be classified as type A if it is fissured, if it has been previously disturbed, if it has water seeping through it, or if it is subject to vibration from sources such as heavy traffic or pile drivers</a:t>
            </a:r>
            <a:r>
              <a:rPr lang="en-US" dirty="0" smtClean="0">
                <a:solidFill>
                  <a:srgbClr val="333333"/>
                </a:solidFill>
                <a:latin typeface="Arial" panose="020B0604020202020204" pitchFamily="34" charset="0"/>
                <a:cs typeface="Arial" panose="020B0604020202020204" pitchFamily="34" charset="0"/>
              </a:rPr>
              <a:t>.</a:t>
            </a:r>
          </a:p>
          <a:p>
            <a:pPr marL="0" indent="0">
              <a:buNone/>
            </a:pPr>
            <a:r>
              <a:rPr lang="en-US" dirty="0" smtClean="0">
                <a:solidFill>
                  <a:srgbClr val="333333"/>
                </a:solidFill>
                <a:latin typeface="Arial" panose="020B0604020202020204" pitchFamily="34" charset="0"/>
                <a:cs typeface="Arial" panose="020B0604020202020204" pitchFamily="34" charset="0"/>
              </a:rPr>
              <a:t>(Examples: clay</a:t>
            </a:r>
            <a:r>
              <a:rPr lang="en-US" dirty="0">
                <a:solidFill>
                  <a:srgbClr val="333333"/>
                </a:solidFill>
                <a:latin typeface="Arial" panose="020B0604020202020204" pitchFamily="34" charset="0"/>
                <a:cs typeface="Arial" panose="020B0604020202020204" pitchFamily="34" charset="0"/>
              </a:rPr>
              <a:t>, silty clay, sandy clay, and clay </a:t>
            </a:r>
            <a:r>
              <a:rPr lang="en-US" dirty="0" smtClean="0">
                <a:solidFill>
                  <a:srgbClr val="333333"/>
                </a:solidFill>
                <a:latin typeface="Arial" panose="020B0604020202020204" pitchFamily="34" charset="0"/>
                <a:cs typeface="Arial" panose="020B0604020202020204" pitchFamily="34" charset="0"/>
              </a:rPr>
              <a:t>loam) </a:t>
            </a:r>
            <a:endParaRPr lang="en-US" dirty="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3931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41"/>
            <a:ext cx="11811000" cy="749060"/>
          </a:xfrm>
        </p:spPr>
        <p:txBody>
          <a:bodyPr>
            <a:normAutofit/>
          </a:bodyPr>
          <a:lstStyle/>
          <a:p>
            <a:pPr algn="ctr"/>
            <a:r>
              <a:rPr lang="en-US" sz="4000" b="1" dirty="0">
                <a:latin typeface="Arial" panose="020B0604020202020204" pitchFamily="34" charset="0"/>
                <a:cs typeface="Arial" panose="020B0604020202020204" pitchFamily="34" charset="0"/>
              </a:rPr>
              <a:t>Soil Classification</a:t>
            </a:r>
          </a:p>
        </p:txBody>
      </p:sp>
      <p:sp>
        <p:nvSpPr>
          <p:cNvPr id="3" name="Content Placeholder 2"/>
          <p:cNvSpPr>
            <a:spLocks noGrp="1"/>
          </p:cNvSpPr>
          <p:nvPr>
            <p:ph idx="1"/>
          </p:nvPr>
        </p:nvSpPr>
        <p:spPr>
          <a:xfrm>
            <a:off x="533400" y="762001"/>
            <a:ext cx="11049000" cy="5943599"/>
          </a:xfrm>
        </p:spPr>
        <p:txBody>
          <a:bodyPr>
            <a:normAutofit/>
          </a:bodyPr>
          <a:lstStyle/>
          <a:p>
            <a:pPr marL="0" indent="0">
              <a:buNone/>
            </a:pPr>
            <a:r>
              <a:rPr lang="en-US" b="1" u="sng" dirty="0" smtClean="0">
                <a:solidFill>
                  <a:srgbClr val="333333"/>
                </a:solidFill>
                <a:latin typeface="Arial" panose="020B0604020202020204" pitchFamily="34" charset="0"/>
                <a:cs typeface="Arial" panose="020B0604020202020204" pitchFamily="34" charset="0"/>
              </a:rPr>
              <a:t>Type B Soil</a:t>
            </a:r>
            <a:r>
              <a:rPr lang="en-US" dirty="0" smtClean="0">
                <a:solidFill>
                  <a:srgbClr val="333333"/>
                </a:solidFill>
                <a:latin typeface="Arial" panose="020B0604020202020204" pitchFamily="34" charset="0"/>
                <a:cs typeface="Arial" panose="020B0604020202020204" pitchFamily="34" charset="0"/>
              </a:rPr>
              <a:t>: is cohesive and has often been cracked or disturbed, with pieces that don't stick together as well as Type A soil. Type B soil has medium unconfined compressive strength; between 0.5 and 1.5 tons per square foot.</a:t>
            </a:r>
          </a:p>
          <a:p>
            <a:pPr marL="0" indent="0">
              <a:buNone/>
            </a:pPr>
            <a:r>
              <a:rPr lang="en-US" dirty="0" smtClean="0">
                <a:solidFill>
                  <a:srgbClr val="333333"/>
                </a:solidFill>
                <a:latin typeface="Arial" panose="020B0604020202020204" pitchFamily="34" charset="0"/>
                <a:cs typeface="Arial" panose="020B0604020202020204" pitchFamily="34" charset="0"/>
              </a:rPr>
              <a:t>(Examples: angular gravel, silt, silt loam, and soils that are fissured or near sources of vibration, but could otherwise be Type A)</a:t>
            </a:r>
            <a:endParaRPr lang="en-US" dirty="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7879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41"/>
            <a:ext cx="11811000" cy="749060"/>
          </a:xfrm>
        </p:spPr>
        <p:txBody>
          <a:bodyPr>
            <a:normAutofit/>
          </a:bodyPr>
          <a:lstStyle/>
          <a:p>
            <a:pPr algn="ctr"/>
            <a:r>
              <a:rPr lang="en-US" sz="4000" b="1" dirty="0">
                <a:latin typeface="Arial" panose="020B0604020202020204" pitchFamily="34" charset="0"/>
                <a:cs typeface="Arial" panose="020B0604020202020204" pitchFamily="34" charset="0"/>
              </a:rPr>
              <a:t>Soil Classification</a:t>
            </a:r>
          </a:p>
        </p:txBody>
      </p:sp>
      <p:sp>
        <p:nvSpPr>
          <p:cNvPr id="3" name="Content Placeholder 2"/>
          <p:cNvSpPr>
            <a:spLocks noGrp="1"/>
          </p:cNvSpPr>
          <p:nvPr>
            <p:ph idx="1"/>
          </p:nvPr>
        </p:nvSpPr>
        <p:spPr>
          <a:xfrm>
            <a:off x="533400" y="762001"/>
            <a:ext cx="11049000" cy="5943599"/>
          </a:xfrm>
        </p:spPr>
        <p:txBody>
          <a:bodyPr>
            <a:normAutofit/>
          </a:bodyPr>
          <a:lstStyle/>
          <a:p>
            <a:pPr marL="0" indent="0">
              <a:buNone/>
            </a:pPr>
            <a:r>
              <a:rPr lang="en-US" b="1" u="sng" dirty="0" smtClean="0">
                <a:solidFill>
                  <a:srgbClr val="333333"/>
                </a:solidFill>
                <a:latin typeface="Arial" panose="020B0604020202020204" pitchFamily="34" charset="0"/>
                <a:cs typeface="Arial" panose="020B0604020202020204" pitchFamily="34" charset="0"/>
              </a:rPr>
              <a:t>Type C Soil</a:t>
            </a:r>
            <a:r>
              <a:rPr lang="en-US" b="1" dirty="0" smtClean="0">
                <a:solidFill>
                  <a:srgbClr val="333333"/>
                </a:solidFill>
                <a:latin typeface="Arial" panose="020B0604020202020204" pitchFamily="34" charset="0"/>
                <a:cs typeface="Arial" panose="020B0604020202020204" pitchFamily="34" charset="0"/>
              </a:rPr>
              <a:t>: </a:t>
            </a:r>
            <a:r>
              <a:rPr lang="en-US" dirty="0" smtClean="0">
                <a:solidFill>
                  <a:srgbClr val="333333"/>
                </a:solidFill>
                <a:latin typeface="Arial" panose="020B0604020202020204" pitchFamily="34" charset="0"/>
                <a:cs typeface="Arial" panose="020B0604020202020204" pitchFamily="34" charset="0"/>
              </a:rPr>
              <a:t>is the least stable type of soil. Type C includes granular soils in which particles don't stick together and cohesive soils with a low unconfined compressive strength; 0.5 tons per square foot or less.</a:t>
            </a:r>
          </a:p>
          <a:p>
            <a:pPr marL="0" indent="0">
              <a:buNone/>
            </a:pPr>
            <a:r>
              <a:rPr lang="en-US" dirty="0" smtClean="0">
                <a:solidFill>
                  <a:srgbClr val="333333"/>
                </a:solidFill>
                <a:latin typeface="Arial" panose="020B0604020202020204" pitchFamily="34" charset="0"/>
                <a:cs typeface="Arial" panose="020B0604020202020204" pitchFamily="34" charset="0"/>
              </a:rPr>
              <a:t>(Examples: gravel, sand and loamy sand. Because it is not stable, soil with water seeping through it is also automatically classified as Type C soil, regardless of its other characteristics.</a:t>
            </a:r>
          </a:p>
        </p:txBody>
      </p:sp>
    </p:spTree>
    <p:extLst>
      <p:ext uri="{BB962C8B-B14F-4D97-AF65-F5344CB8AC3E}">
        <p14:creationId xmlns:p14="http://schemas.microsoft.com/office/powerpoint/2010/main" val="1877106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41"/>
            <a:ext cx="11811000" cy="749060"/>
          </a:xfrm>
        </p:spPr>
        <p:txBody>
          <a:bodyPr>
            <a:normAutofit/>
          </a:bodyPr>
          <a:lstStyle/>
          <a:p>
            <a:pPr algn="ctr"/>
            <a:r>
              <a:rPr lang="en-US" sz="4000" b="1" dirty="0">
                <a:latin typeface="Arial" panose="020B0604020202020204" pitchFamily="34" charset="0"/>
                <a:cs typeface="Arial" panose="020B0604020202020204" pitchFamily="34" charset="0"/>
              </a:rPr>
              <a:t>Soil </a:t>
            </a:r>
            <a:r>
              <a:rPr lang="en-US" sz="4000" b="1" dirty="0" smtClean="0">
                <a:latin typeface="Arial" panose="020B0604020202020204" pitchFamily="34" charset="0"/>
                <a:cs typeface="Arial" panose="020B0604020202020204" pitchFamily="34" charset="0"/>
              </a:rPr>
              <a:t>Test &amp; Identification</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762001"/>
            <a:ext cx="11201400" cy="5943599"/>
          </a:xfrm>
        </p:spPr>
        <p:txBody>
          <a:bodyPr>
            <a:normAutofit/>
          </a:bodyPr>
          <a:lstStyle/>
          <a:p>
            <a:pPr marL="0" indent="0">
              <a:buNone/>
            </a:pPr>
            <a:r>
              <a:rPr lang="en-US" dirty="0" smtClean="0">
                <a:solidFill>
                  <a:srgbClr val="333333"/>
                </a:solidFill>
                <a:latin typeface="Arial" panose="020B0604020202020204" pitchFamily="34" charset="0"/>
                <a:cs typeface="Arial" panose="020B0604020202020204" pitchFamily="34" charset="0"/>
              </a:rPr>
              <a:t>Before testing the soil, it's useful to perform a visual test of the construction site. This will help determine if there are factors on site that will lower the strength of the soil. There are many kinds of equipment and methods used to determine the type of soil in an area, often multiple methods are needed:</a:t>
            </a:r>
          </a:p>
          <a:p>
            <a:pPr marL="0" indent="0">
              <a:buNone/>
            </a:pPr>
            <a:r>
              <a:rPr lang="en-US" b="1" u="sng" dirty="0" smtClean="0">
                <a:solidFill>
                  <a:srgbClr val="333333"/>
                </a:solidFill>
                <a:latin typeface="Arial" panose="020B0604020202020204" pitchFamily="34" charset="0"/>
                <a:cs typeface="Arial" panose="020B0604020202020204" pitchFamily="34" charset="0"/>
              </a:rPr>
              <a:t>Visual Test</a:t>
            </a:r>
            <a:r>
              <a:rPr lang="en-US" b="1" dirty="0" smtClean="0">
                <a:solidFill>
                  <a:srgbClr val="333333"/>
                </a:solidFill>
                <a:latin typeface="Arial" panose="020B0604020202020204" pitchFamily="34" charset="0"/>
                <a:cs typeface="Arial" panose="020B0604020202020204" pitchFamily="34" charset="0"/>
              </a:rPr>
              <a:t>: </a:t>
            </a:r>
            <a:r>
              <a:rPr lang="en-US" dirty="0" smtClean="0">
                <a:solidFill>
                  <a:srgbClr val="333333"/>
                </a:solidFill>
                <a:latin typeface="Arial" panose="020B0604020202020204" pitchFamily="34" charset="0"/>
                <a:cs typeface="Arial" panose="020B0604020202020204" pitchFamily="34" charset="0"/>
              </a:rPr>
              <a:t>If the excavated soil is in clumps, it is cohesive. If it breaks up easily, it is granular.</a:t>
            </a:r>
            <a:endParaRPr lang="en-US" b="1" dirty="0" smtClean="0">
              <a:solidFill>
                <a:srgbClr val="333333"/>
              </a:solidFill>
              <a:latin typeface="Arial" panose="020B0604020202020204" pitchFamily="34" charset="0"/>
              <a:cs typeface="Arial" panose="020B0604020202020204" pitchFamily="34" charset="0"/>
            </a:endParaRPr>
          </a:p>
          <a:p>
            <a:pPr marL="0" indent="0">
              <a:buNone/>
            </a:pPr>
            <a:r>
              <a:rPr lang="en-US" b="1" u="sng" dirty="0" smtClean="0">
                <a:solidFill>
                  <a:srgbClr val="333333"/>
                </a:solidFill>
                <a:latin typeface="Arial" panose="020B0604020202020204" pitchFamily="34" charset="0"/>
                <a:cs typeface="Arial" panose="020B0604020202020204" pitchFamily="34" charset="0"/>
              </a:rPr>
              <a:t>Pocket Penetrometer</a:t>
            </a:r>
            <a:r>
              <a:rPr lang="en-US" b="1" dirty="0" smtClean="0">
                <a:solidFill>
                  <a:srgbClr val="333333"/>
                </a:solidFill>
                <a:latin typeface="Arial" panose="020B0604020202020204" pitchFamily="34" charset="0"/>
                <a:cs typeface="Arial" panose="020B0604020202020204" pitchFamily="34" charset="0"/>
              </a:rPr>
              <a:t>:</a:t>
            </a:r>
            <a:r>
              <a:rPr lang="en-US" dirty="0" smtClean="0">
                <a:solidFill>
                  <a:srgbClr val="333333"/>
                </a:solidFill>
                <a:latin typeface="Arial" panose="020B0604020202020204" pitchFamily="34" charset="0"/>
                <a:cs typeface="Arial" panose="020B0604020202020204" pitchFamily="34" charset="0"/>
              </a:rPr>
              <a:t> Penetrometers are direct reading, spring operated instruments used to determine the unconfined compressive strength of saturated cohesive soils.</a:t>
            </a:r>
          </a:p>
          <a:p>
            <a:pPr marL="0" indent="0">
              <a:buNone/>
            </a:pPr>
            <a:endParaRPr lang="en-US" dirty="0" smtClean="0">
              <a:solidFill>
                <a:srgbClr val="333333"/>
              </a:solidFill>
              <a:latin typeface="Arial" panose="020B0604020202020204" pitchFamily="34" charset="0"/>
              <a:cs typeface="Arial" panose="020B0604020202020204" pitchFamily="34" charset="0"/>
            </a:endParaRPr>
          </a:p>
          <a:p>
            <a:pPr marL="0" indent="0">
              <a:buNone/>
            </a:pPr>
            <a:endParaRPr lang="en-US" dirty="0" smtClean="0">
              <a:solidFill>
                <a:srgbClr val="333333"/>
              </a:solidFill>
              <a:latin typeface="Arial" panose="020B0604020202020204" pitchFamily="34" charset="0"/>
              <a:cs typeface="Arial" panose="020B0604020202020204" pitchFamily="34" charset="0"/>
            </a:endParaRPr>
          </a:p>
          <a:p>
            <a:pPr marL="0" indent="0">
              <a:buNone/>
            </a:pPr>
            <a:endParaRPr lang="en-US" dirty="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5043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41"/>
            <a:ext cx="11811000" cy="749060"/>
          </a:xfrm>
        </p:spPr>
        <p:txBody>
          <a:bodyPr>
            <a:normAutofit/>
          </a:bodyPr>
          <a:lstStyle/>
          <a:p>
            <a:pPr algn="ctr"/>
            <a:r>
              <a:rPr lang="en-US" sz="4000" b="1" dirty="0">
                <a:latin typeface="Arial" panose="020B0604020202020204" pitchFamily="34" charset="0"/>
                <a:cs typeface="Arial" panose="020B0604020202020204" pitchFamily="34" charset="0"/>
              </a:rPr>
              <a:t>Soil </a:t>
            </a:r>
            <a:r>
              <a:rPr lang="en-US" sz="4000" b="1" dirty="0" smtClean="0">
                <a:latin typeface="Arial" panose="020B0604020202020204" pitchFamily="34" charset="0"/>
                <a:cs typeface="Arial" panose="020B0604020202020204" pitchFamily="34" charset="0"/>
              </a:rPr>
              <a:t>Test &amp; Identification</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762001"/>
            <a:ext cx="11201400" cy="5943599"/>
          </a:xfrm>
        </p:spPr>
        <p:txBody>
          <a:bodyPr>
            <a:normAutofit/>
          </a:bodyPr>
          <a:lstStyle/>
          <a:p>
            <a:pPr marL="0" indent="0">
              <a:buNone/>
            </a:pPr>
            <a:r>
              <a:rPr lang="en-US" b="1" u="sng" dirty="0" smtClean="0">
                <a:solidFill>
                  <a:srgbClr val="333333"/>
                </a:solidFill>
                <a:latin typeface="Arial" panose="020B0604020202020204" pitchFamily="34" charset="0"/>
                <a:cs typeface="Arial" panose="020B0604020202020204" pitchFamily="34" charset="0"/>
              </a:rPr>
              <a:t>Thumb Penetration Test</a:t>
            </a:r>
            <a:r>
              <a:rPr lang="en-US" b="1" dirty="0" smtClean="0">
                <a:solidFill>
                  <a:srgbClr val="333333"/>
                </a:solidFill>
                <a:latin typeface="Arial" panose="020B0604020202020204" pitchFamily="34" charset="0"/>
                <a:cs typeface="Arial" panose="020B0604020202020204" pitchFamily="34" charset="0"/>
              </a:rPr>
              <a:t>: </a:t>
            </a:r>
            <a:r>
              <a:rPr lang="en-US" dirty="0" smtClean="0">
                <a:solidFill>
                  <a:srgbClr val="333333"/>
                </a:solidFill>
                <a:latin typeface="Arial" panose="020B0604020202020204" pitchFamily="34" charset="0"/>
                <a:cs typeface="Arial" panose="020B0604020202020204" pitchFamily="34" charset="0"/>
              </a:rPr>
              <a:t>The thumb penetration procedure involves an attempt to press the thumb firmly into the soil in question. If the thumb makes an indentation in the soil only with great difficulty, the soil is probably type A. If the thumb penetrates no further than the length of the thumb nail, it is probably type B. If the thumb penetrates the full length of the thumb it is type C.</a:t>
            </a:r>
            <a:endParaRPr lang="en-US" b="1" dirty="0" smtClean="0">
              <a:solidFill>
                <a:srgbClr val="333333"/>
              </a:solidFill>
              <a:latin typeface="Arial" panose="020B0604020202020204" pitchFamily="34" charset="0"/>
              <a:cs typeface="Arial" panose="020B0604020202020204" pitchFamily="34" charset="0"/>
            </a:endParaRPr>
          </a:p>
          <a:p>
            <a:pPr marL="0" indent="0">
              <a:buNone/>
            </a:pPr>
            <a:r>
              <a:rPr lang="en-US" b="1" u="sng" dirty="0" smtClean="0">
                <a:solidFill>
                  <a:srgbClr val="333333"/>
                </a:solidFill>
                <a:latin typeface="Arial" panose="020B0604020202020204" pitchFamily="34" charset="0"/>
                <a:cs typeface="Arial" panose="020B0604020202020204" pitchFamily="34" charset="0"/>
              </a:rPr>
              <a:t>Wet Manual Test</a:t>
            </a:r>
            <a:r>
              <a:rPr lang="en-US" b="1" dirty="0" smtClean="0">
                <a:solidFill>
                  <a:srgbClr val="333333"/>
                </a:solidFill>
                <a:latin typeface="Arial" panose="020B0604020202020204" pitchFamily="34" charset="0"/>
                <a:cs typeface="Arial" panose="020B0604020202020204" pitchFamily="34" charset="0"/>
              </a:rPr>
              <a:t>:</a:t>
            </a:r>
            <a:r>
              <a:rPr lang="en-US" dirty="0" smtClean="0">
                <a:solidFill>
                  <a:srgbClr val="333333"/>
                </a:solidFill>
                <a:latin typeface="Arial" panose="020B0604020202020204" pitchFamily="34" charset="0"/>
                <a:cs typeface="Arial" panose="020B0604020202020204" pitchFamily="34" charset="0"/>
              </a:rPr>
              <a:t> Wet your fingers and work the soil between them. Clay is a slick paste when wet, meaning it is cohesive. If the clump falls a part in grains it is granular.</a:t>
            </a:r>
          </a:p>
          <a:p>
            <a:pPr marL="0" indent="0">
              <a:buNone/>
            </a:pPr>
            <a:endParaRPr lang="en-US" dirty="0" smtClean="0">
              <a:solidFill>
                <a:srgbClr val="333333"/>
              </a:solidFill>
              <a:latin typeface="Arial" panose="020B0604020202020204" pitchFamily="34" charset="0"/>
              <a:cs typeface="Arial" panose="020B0604020202020204" pitchFamily="34" charset="0"/>
            </a:endParaRPr>
          </a:p>
          <a:p>
            <a:pPr marL="0" indent="0">
              <a:buNone/>
            </a:pPr>
            <a:endParaRPr lang="en-US" dirty="0" smtClean="0">
              <a:solidFill>
                <a:srgbClr val="333333"/>
              </a:solidFill>
              <a:latin typeface="Arial" panose="020B0604020202020204" pitchFamily="34" charset="0"/>
              <a:cs typeface="Arial" panose="020B0604020202020204" pitchFamily="34" charset="0"/>
            </a:endParaRPr>
          </a:p>
          <a:p>
            <a:pPr marL="0" indent="0">
              <a:buNone/>
            </a:pPr>
            <a:endParaRPr lang="en-US" dirty="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385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41"/>
            <a:ext cx="11811000" cy="749060"/>
          </a:xfrm>
        </p:spPr>
        <p:txBody>
          <a:bodyPr>
            <a:normAutofit/>
          </a:bodyPr>
          <a:lstStyle/>
          <a:p>
            <a:pPr algn="ctr"/>
            <a:r>
              <a:rPr lang="en-US" sz="4000" b="1" dirty="0" smtClean="0">
                <a:latin typeface="Arial" panose="020B0604020202020204" pitchFamily="34" charset="0"/>
                <a:cs typeface="Arial" panose="020B0604020202020204" pitchFamily="34" charset="0"/>
              </a:rPr>
              <a:t>Other Hazards</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914400"/>
            <a:ext cx="11201400" cy="5791200"/>
          </a:xfrm>
        </p:spPr>
        <p:txBody>
          <a:bodyPr>
            <a:normAutofit/>
          </a:bodyPr>
          <a:lstStyle/>
          <a:p>
            <a:pPr lvl="0"/>
            <a:r>
              <a:rPr lang="en-US" dirty="0" smtClean="0">
                <a:latin typeface="Arial" panose="020B0604020202020204" pitchFamily="34" charset="0"/>
                <a:cs typeface="Arial" panose="020B0604020202020204" pitchFamily="34" charset="0"/>
              </a:rPr>
              <a:t>Locate </a:t>
            </a:r>
            <a:r>
              <a:rPr lang="en-US" dirty="0">
                <a:latin typeface="Arial" panose="020B0604020202020204" pitchFamily="34" charset="0"/>
                <a:cs typeface="Arial" panose="020B0604020202020204" pitchFamily="34" charset="0"/>
              </a:rPr>
              <a:t>all unground utilities before </a:t>
            </a:r>
            <a:r>
              <a:rPr lang="en-US" dirty="0" smtClean="0">
                <a:latin typeface="Arial" panose="020B0604020202020204" pitchFamily="34" charset="0"/>
                <a:cs typeface="Arial" panose="020B0604020202020204" pitchFamily="34" charset="0"/>
              </a:rPr>
              <a:t>digging.</a:t>
            </a:r>
          </a:p>
          <a:p>
            <a:pPr lvl="1"/>
            <a:r>
              <a:rPr lang="en-US" dirty="0" smtClean="0">
                <a:latin typeface="Arial" panose="020B0604020202020204" pitchFamily="34" charset="0"/>
                <a:cs typeface="Arial" panose="020B0604020202020204" pitchFamily="34" charset="0"/>
              </a:rPr>
              <a:t>Underground </a:t>
            </a:r>
            <a:r>
              <a:rPr lang="en-US" dirty="0">
                <a:latin typeface="Arial" panose="020B0604020202020204" pitchFamily="34" charset="0"/>
                <a:cs typeface="Arial" panose="020B0604020202020204" pitchFamily="34" charset="0"/>
              </a:rPr>
              <a:t>installations must be protected, supported or removed when excavation is open.</a:t>
            </a:r>
          </a:p>
          <a:p>
            <a:pPr lvl="0"/>
            <a:r>
              <a:rPr lang="en-US" dirty="0" smtClean="0">
                <a:latin typeface="Arial" panose="020B0604020202020204" pitchFamily="34" charset="0"/>
                <a:cs typeface="Arial" panose="020B0604020202020204" pitchFamily="34" charset="0"/>
              </a:rPr>
              <a:t>Never </a:t>
            </a:r>
            <a:r>
              <a:rPr lang="en-US" dirty="0">
                <a:latin typeface="Arial" panose="020B0604020202020204" pitchFamily="34" charset="0"/>
                <a:cs typeface="Arial" panose="020B0604020202020204" pitchFamily="34" charset="0"/>
              </a:rPr>
              <a:t>allow workers outside of protected areas in a trench. Sloped, Shored or Shielded Areas.</a:t>
            </a:r>
          </a:p>
          <a:p>
            <a:pPr lvl="0"/>
            <a:r>
              <a:rPr lang="en-US" dirty="0">
                <a:latin typeface="Arial" panose="020B0604020202020204" pitchFamily="34" charset="0"/>
                <a:cs typeface="Arial" panose="020B0604020202020204" pitchFamily="34" charset="0"/>
              </a:rPr>
              <a:t>Never allow workers to be under raised loads.</a:t>
            </a:r>
          </a:p>
          <a:p>
            <a:pPr marL="0" lvl="0" indent="0">
              <a:buNone/>
            </a:pPr>
            <a:endParaRPr lang="en-US" dirty="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0043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11" y="1"/>
            <a:ext cx="12023507" cy="914399"/>
          </a:xfrm>
        </p:spPr>
        <p:txBody>
          <a:bodyPr anchor="ctr" anchorCtr="0">
            <a:normAutofit/>
          </a:bodyPr>
          <a:lstStyle/>
          <a:p>
            <a:pPr algn="ctr"/>
            <a:r>
              <a:rPr lang="en-US" b="1" dirty="0" smtClean="0">
                <a:latin typeface="+mn-lt"/>
              </a:rPr>
              <a:t>Websites to Know</a:t>
            </a:r>
            <a:endParaRPr lang="en-US" b="1" dirty="0">
              <a:latin typeface="+mn-lt"/>
            </a:endParaRPr>
          </a:p>
        </p:txBody>
      </p:sp>
      <p:sp>
        <p:nvSpPr>
          <p:cNvPr id="3" name="Content Placeholder 2"/>
          <p:cNvSpPr>
            <a:spLocks noGrp="1"/>
          </p:cNvSpPr>
          <p:nvPr>
            <p:ph idx="1"/>
          </p:nvPr>
        </p:nvSpPr>
        <p:spPr>
          <a:xfrm>
            <a:off x="198784" y="838200"/>
            <a:ext cx="11767930" cy="5867400"/>
          </a:xfrm>
        </p:spPr>
        <p:txBody>
          <a:bodyPr>
            <a:normAutofit fontScale="92500" lnSpcReduction="20000"/>
          </a:bodyPr>
          <a:lstStyle/>
          <a:p>
            <a:pPr marL="0" indent="0">
              <a:buNone/>
            </a:pPr>
            <a:r>
              <a:rPr lang="en-US" b="1" dirty="0" smtClean="0"/>
              <a:t>VOSH Free Consultation:</a:t>
            </a:r>
          </a:p>
          <a:p>
            <a:pPr marL="0" indent="0">
              <a:spcAft>
                <a:spcPts val="600"/>
              </a:spcAft>
              <a:buNone/>
            </a:pPr>
            <a:r>
              <a:rPr lang="en-US" dirty="0" smtClean="0"/>
              <a:t>	</a:t>
            </a:r>
            <a:r>
              <a:rPr lang="en-US" sz="2400" dirty="0" smtClean="0">
                <a:hlinkClick r:id="rId2"/>
              </a:rPr>
              <a:t>https://www.doli.virginia.gov/vosh-programs/consultation/</a:t>
            </a:r>
          </a:p>
          <a:p>
            <a:pPr marL="0" indent="0">
              <a:spcBef>
                <a:spcPts val="600"/>
              </a:spcBef>
              <a:spcAft>
                <a:spcPts val="600"/>
              </a:spcAft>
              <a:buNone/>
            </a:pPr>
            <a:r>
              <a:rPr lang="en-US" b="1" dirty="0" smtClean="0"/>
              <a:t>Trenching and Excavation Resources:</a:t>
            </a:r>
          </a:p>
          <a:p>
            <a:pPr marL="0" marR="0" indent="0">
              <a:spcBef>
                <a:spcPts val="600"/>
              </a:spcBef>
              <a:spcAft>
                <a:spcPts val="0"/>
              </a:spcAft>
              <a:buNone/>
            </a:pP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https://www.osha.gov/vtools/construction/soil-testing-fnl-eng-web</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https://www.osha.gov/vtools/construction/trench-fnl-eng-web</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https://www.nsc.org/workplace/safety-topics/work-to-zero/hazardous-situations/excavation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https://www.cdc.gov/niosh/topics/trenching/</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https://</a:t>
            </a:r>
            <a:r>
              <a:rPr lang="en-US" sz="24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www.cpwr.com/wp-content/uploads/publications/TT-Trenches.pdf</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2400" dirty="0" smtClean="0">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4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https</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a:t>
            </a:r>
            <a:r>
              <a:rPr lang="en-US" sz="24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www.cpwr.com/wp-content/uploads/2020/06/SS2019-Trenching-Fatalities-Causes-and-Reduction.pdf</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2400" dirty="0" smtClean="0">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4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https</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a:t>
            </a:r>
            <a:r>
              <a:rPr lang="en-US" sz="24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www.assp.org/news-and-articles/2018/08/14/keeping-workers-safe-during-trenching-and-excavation</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2400" dirty="0" smtClean="0">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US" sz="24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https</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://www.iup.edu/pa-oshaconsultation/focal-points/trenching-and-excavations</a:t>
            </a:r>
            <a:r>
              <a:rPr lang="en-US" sz="24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a:t>
            </a:r>
            <a:r>
              <a:rPr lang="en-US" sz="2400" b="1" dirty="0" smtClean="0"/>
              <a:t>	</a:t>
            </a:r>
            <a:endParaRPr lang="en-US" sz="2400" dirty="0"/>
          </a:p>
        </p:txBody>
      </p:sp>
    </p:spTree>
    <p:extLst>
      <p:ext uri="{BB962C8B-B14F-4D97-AF65-F5344CB8AC3E}">
        <p14:creationId xmlns:p14="http://schemas.microsoft.com/office/powerpoint/2010/main" val="8114978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11" y="1"/>
            <a:ext cx="12023507" cy="914399"/>
          </a:xfrm>
        </p:spPr>
        <p:txBody>
          <a:bodyPr anchor="ctr" anchorCtr="0">
            <a:normAutofit/>
          </a:bodyPr>
          <a:lstStyle/>
          <a:p>
            <a:pPr algn="ctr"/>
            <a:r>
              <a:rPr lang="en-US" b="1" dirty="0" smtClean="0">
                <a:latin typeface="+mn-lt"/>
              </a:rPr>
              <a:t>VOSH Regional Offices</a:t>
            </a:r>
            <a:endParaRPr lang="en-US" b="1" dirty="0">
              <a:latin typeface="+mn-lt"/>
            </a:endParaRPr>
          </a:p>
        </p:txBody>
      </p:sp>
      <p:pic>
        <p:nvPicPr>
          <p:cNvPr id="5" name="Content Placeholder 4"/>
          <p:cNvPicPr>
            <a:picLocks noGrp="1" noChangeAspect="1"/>
          </p:cNvPicPr>
          <p:nvPr>
            <p:ph idx="1"/>
          </p:nvPr>
        </p:nvPicPr>
        <p:blipFill rotWithShape="1">
          <a:blip r:embed="rId2"/>
          <a:srcRect l="35756" t="37417" r="36493" b="27938"/>
          <a:stretch/>
        </p:blipFill>
        <p:spPr>
          <a:xfrm>
            <a:off x="3124200" y="820189"/>
            <a:ext cx="6260592" cy="6019800"/>
          </a:xfrm>
          <a:prstGeom prst="rect">
            <a:avLst/>
          </a:prstGeom>
        </p:spPr>
      </p:pic>
    </p:spTree>
    <p:extLst>
      <p:ext uri="{BB962C8B-B14F-4D97-AF65-F5344CB8AC3E}">
        <p14:creationId xmlns:p14="http://schemas.microsoft.com/office/powerpoint/2010/main" val="4190290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smtClean="0"/>
              <a:t>is a Trench </a:t>
            </a:r>
            <a:r>
              <a:rPr lang="en-US" dirty="0"/>
              <a:t>vs Excavation</a:t>
            </a:r>
          </a:p>
        </p:txBody>
      </p:sp>
      <p:sp>
        <p:nvSpPr>
          <p:cNvPr id="3" name="Content Placeholder 2"/>
          <p:cNvSpPr>
            <a:spLocks noGrp="1"/>
          </p:cNvSpPr>
          <p:nvPr>
            <p:ph idx="1"/>
          </p:nvPr>
        </p:nvSpPr>
        <p:spPr/>
        <p:txBody>
          <a:bodyPr/>
          <a:lstStyle/>
          <a:p>
            <a:pPr marL="0" marR="0" indent="0">
              <a:spcBef>
                <a:spcPts val="0"/>
              </a:spcBef>
              <a:spcAft>
                <a:spcPts val="0"/>
              </a:spcAft>
              <a:buNone/>
            </a:pPr>
            <a:r>
              <a:rPr lang="en-US" b="1" u="sng" dirty="0">
                <a:latin typeface="Calibri" panose="020F0502020204030204" pitchFamily="34" charset="0"/>
                <a:ea typeface="Calibri" panose="020F0502020204030204" pitchFamily="34" charset="0"/>
                <a:cs typeface="Times New Roman" panose="02020603050405020304" pitchFamily="18" charset="0"/>
              </a:rPr>
              <a:t>Trench</a:t>
            </a:r>
            <a:r>
              <a:rPr lang="en-US" dirty="0">
                <a:latin typeface="Calibri" panose="020F0502020204030204" pitchFamily="34" charset="0"/>
                <a:ea typeface="Calibri" panose="020F0502020204030204" pitchFamily="34" charset="0"/>
                <a:cs typeface="Times New Roman" panose="02020603050405020304" pitchFamily="18" charset="0"/>
              </a:rPr>
              <a:t>: a narrow excavation </a:t>
            </a:r>
            <a:r>
              <a:rPr lang="en-US" dirty="0" smtClean="0">
                <a:latin typeface="Calibri" panose="020F0502020204030204" pitchFamily="34" charset="0"/>
                <a:ea typeface="Calibri" panose="020F0502020204030204" pitchFamily="34" charset="0"/>
                <a:cs typeface="Times New Roman" panose="02020603050405020304" pitchFamily="18" charset="0"/>
              </a:rPr>
              <a:t>made </a:t>
            </a:r>
            <a:r>
              <a:rPr lang="en-US" dirty="0">
                <a:latin typeface="Calibri" panose="020F0502020204030204" pitchFamily="34" charset="0"/>
                <a:ea typeface="Calibri" panose="020F0502020204030204" pitchFamily="34" charset="0"/>
                <a:cs typeface="Times New Roman" panose="02020603050405020304" pitchFamily="18" charset="0"/>
              </a:rPr>
              <a:t>below the surface of the ground. In general, the depth of a trench is greater than the width (measured at the bottom) is not greater than 15 feet.</a:t>
            </a:r>
          </a:p>
          <a:p>
            <a:pPr marL="0" marR="0">
              <a:spcBef>
                <a:spcPts val="0"/>
              </a:spcBef>
              <a:spcAft>
                <a:spcPts val="0"/>
              </a:spcAft>
            </a:pPr>
            <a:endParaRPr lang="en-US" b="1" u="sng" dirty="0" smtClean="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b="1" u="sng" dirty="0" smtClean="0">
                <a:latin typeface="Calibri" panose="020F0502020204030204" pitchFamily="34" charset="0"/>
                <a:ea typeface="Calibri" panose="020F0502020204030204" pitchFamily="34" charset="0"/>
                <a:cs typeface="Times New Roman" panose="02020603050405020304" pitchFamily="18" charset="0"/>
              </a:rPr>
              <a:t>Excavation</a:t>
            </a:r>
            <a:r>
              <a:rPr lang="en-US" dirty="0">
                <a:latin typeface="Calibri" panose="020F0502020204030204" pitchFamily="34" charset="0"/>
                <a:ea typeface="Calibri" panose="020F0502020204030204" pitchFamily="34" charset="0"/>
                <a:cs typeface="Times New Roman" panose="02020603050405020304" pitchFamily="18" charset="0"/>
              </a:rPr>
              <a:t>: any man-made cut, cavity, trench or depression in the earth’s surface formed by earth removal.</a:t>
            </a:r>
          </a:p>
          <a:p>
            <a:endParaRPr lang="en-US" dirty="0"/>
          </a:p>
        </p:txBody>
      </p:sp>
    </p:spTree>
    <p:extLst>
      <p:ext uri="{BB962C8B-B14F-4D97-AF65-F5344CB8AC3E}">
        <p14:creationId xmlns:p14="http://schemas.microsoft.com/office/powerpoint/2010/main" val="534378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Hazards</a:t>
            </a:r>
            <a:endParaRPr lang="en-US" dirty="0"/>
          </a:p>
        </p:txBody>
      </p:sp>
      <p:sp>
        <p:nvSpPr>
          <p:cNvPr id="3" name="Content Placeholder 2"/>
          <p:cNvSpPr>
            <a:spLocks noGrp="1"/>
          </p:cNvSpPr>
          <p:nvPr>
            <p:ph idx="1"/>
          </p:nvPr>
        </p:nvSpPr>
        <p:spPr/>
        <p:txBody>
          <a:bodyPr>
            <a:normAutofit fontScale="92500" lnSpcReduction="10000"/>
          </a:bodyPr>
          <a:lstStyle/>
          <a:p>
            <a:r>
              <a:rPr lang="en-US" dirty="0"/>
              <a:t>Cave-ins or collapses that can trap </a:t>
            </a:r>
            <a:r>
              <a:rPr lang="en-US" dirty="0" smtClean="0"/>
              <a:t>workers</a:t>
            </a:r>
            <a:endParaRPr lang="en-US" dirty="0"/>
          </a:p>
          <a:p>
            <a:r>
              <a:rPr lang="en-US" dirty="0"/>
              <a:t>Equipment or excavated soil falling on workers </a:t>
            </a:r>
            <a:r>
              <a:rPr lang="en-US" dirty="0" smtClean="0"/>
              <a:t>Falling </a:t>
            </a:r>
            <a:r>
              <a:rPr lang="en-US" dirty="0"/>
              <a:t>into the trench or </a:t>
            </a:r>
            <a:r>
              <a:rPr lang="en-US" dirty="0" smtClean="0"/>
              <a:t>excavation</a:t>
            </a:r>
            <a:endParaRPr lang="en-US" dirty="0"/>
          </a:p>
          <a:p>
            <a:r>
              <a:rPr lang="en-US" dirty="0"/>
              <a:t>Flooding or water </a:t>
            </a:r>
            <a:r>
              <a:rPr lang="en-US" dirty="0" smtClean="0"/>
              <a:t>accumulation</a:t>
            </a:r>
            <a:endParaRPr lang="en-US" dirty="0"/>
          </a:p>
          <a:p>
            <a:r>
              <a:rPr lang="en-US" dirty="0"/>
              <a:t>Exposure to a hazardous atmosphere (e.g., gas, </a:t>
            </a:r>
            <a:r>
              <a:rPr lang="en-US" dirty="0" smtClean="0"/>
              <a:t>vapor, </a:t>
            </a:r>
            <a:r>
              <a:rPr lang="en-US" dirty="0"/>
              <a:t>dust, or lack of oxygen</a:t>
            </a:r>
            <a:r>
              <a:rPr lang="en-US" dirty="0" smtClean="0"/>
              <a:t>)</a:t>
            </a:r>
            <a:endParaRPr lang="en-US" dirty="0"/>
          </a:p>
          <a:p>
            <a:r>
              <a:rPr lang="en-US" dirty="0"/>
              <a:t>Contact with buried service lines such as electrical, natural gas, water, sewage, telecommunications, </a:t>
            </a:r>
            <a:r>
              <a:rPr lang="en-US" dirty="0" smtClean="0"/>
              <a:t>etc.</a:t>
            </a:r>
            <a:endParaRPr lang="en-US" dirty="0"/>
          </a:p>
          <a:p>
            <a:r>
              <a:rPr lang="en-US" dirty="0"/>
              <a:t>Contact with overhead electrical </a:t>
            </a:r>
            <a:r>
              <a:rPr lang="en-US" dirty="0" smtClean="0"/>
              <a:t>lines</a:t>
            </a:r>
            <a:endParaRPr lang="en-US" dirty="0"/>
          </a:p>
          <a:p>
            <a:r>
              <a:rPr lang="en-US" dirty="0"/>
              <a:t>Slips, trips and falls as workers climb on and off equipment, or from inappropriate access and egress </a:t>
            </a:r>
            <a:r>
              <a:rPr lang="en-US" dirty="0" smtClean="0"/>
              <a:t>methods</a:t>
            </a:r>
            <a:endParaRPr lang="en-US" dirty="0"/>
          </a:p>
        </p:txBody>
      </p:sp>
    </p:spTree>
    <p:extLst>
      <p:ext uri="{BB962C8B-B14F-4D97-AF65-F5344CB8AC3E}">
        <p14:creationId xmlns:p14="http://schemas.microsoft.com/office/powerpoint/2010/main" val="1864147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Stay Safe</a:t>
            </a:r>
            <a:endParaRPr lang="en-US" dirty="0"/>
          </a:p>
        </p:txBody>
      </p:sp>
      <p:sp>
        <p:nvSpPr>
          <p:cNvPr id="3" name="Content Placeholder 2"/>
          <p:cNvSpPr>
            <a:spLocks noGrp="1"/>
          </p:cNvSpPr>
          <p:nvPr>
            <p:ph idx="1"/>
          </p:nvPr>
        </p:nvSpPr>
        <p:spPr/>
        <p:txBody>
          <a:bodyPr/>
          <a:lstStyle/>
          <a:p>
            <a:r>
              <a:rPr lang="en-US" dirty="0"/>
              <a:t>Ensure that there's a safe way to enter and </a:t>
            </a:r>
            <a:r>
              <a:rPr lang="en-US" dirty="0" smtClean="0"/>
              <a:t>exit</a:t>
            </a:r>
          </a:p>
          <a:p>
            <a:r>
              <a:rPr lang="en-US" dirty="0" smtClean="0"/>
              <a:t>Ensure trenches have cave-in protection</a:t>
            </a:r>
          </a:p>
          <a:p>
            <a:r>
              <a:rPr lang="en-US" dirty="0" smtClean="0"/>
              <a:t>Look for standing water and test for atmospheric hazards</a:t>
            </a:r>
          </a:p>
          <a:p>
            <a:r>
              <a:rPr lang="en-US" dirty="0" smtClean="0"/>
              <a:t>Keep materials away from the edges of the trench</a:t>
            </a:r>
          </a:p>
          <a:p>
            <a:r>
              <a:rPr lang="en-US" dirty="0" smtClean="0"/>
              <a:t>Never enter a trench that has not been inspected by a competent person</a:t>
            </a:r>
            <a:endParaRPr lang="en-US" dirty="0"/>
          </a:p>
        </p:txBody>
      </p:sp>
    </p:spTree>
    <p:extLst>
      <p:ext uri="{BB962C8B-B14F-4D97-AF65-F5344CB8AC3E}">
        <p14:creationId xmlns:p14="http://schemas.microsoft.com/office/powerpoint/2010/main" val="18397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Entry and Exit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Employers are responsible for providing ladders, stairways ramps or other ways to ensure safe egress. In hazardous circumstances employee survival could depend on how quickly they can escape from a trench or excavation. </a:t>
            </a:r>
          </a:p>
          <a:p>
            <a:endParaRPr lang="en-US" dirty="0"/>
          </a:p>
          <a:p>
            <a:pPr marL="0" indent="0">
              <a:buNone/>
            </a:pPr>
            <a:endParaRPr lang="en-US" dirty="0"/>
          </a:p>
        </p:txBody>
      </p:sp>
    </p:spTree>
    <p:extLst>
      <p:ext uri="{BB962C8B-B14F-4D97-AF65-F5344CB8AC3E}">
        <p14:creationId xmlns:p14="http://schemas.microsoft.com/office/powerpoint/2010/main" val="1650756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Ensure Safe Egress </a:t>
            </a:r>
            <a:endParaRPr lang="en-US" dirty="0"/>
          </a:p>
        </p:txBody>
      </p:sp>
      <p:sp>
        <p:nvSpPr>
          <p:cNvPr id="6" name="Content Placeholder 5"/>
          <p:cNvSpPr>
            <a:spLocks noGrp="1"/>
          </p:cNvSpPr>
          <p:nvPr>
            <p:ph idx="1"/>
          </p:nvPr>
        </p:nvSpPr>
        <p:spPr/>
        <p:txBody>
          <a:bodyPr>
            <a:normAutofit/>
          </a:bodyPr>
          <a:lstStyle/>
          <a:p>
            <a:r>
              <a:rPr lang="en-US" dirty="0"/>
              <a:t>Provide stairways, ladders, ramps, or other safe means of egress in all trenches that are 4 feet deep or more.</a:t>
            </a:r>
          </a:p>
          <a:p>
            <a:r>
              <a:rPr lang="en-US" dirty="0" smtClean="0"/>
              <a:t>Means of egress need to be within </a:t>
            </a:r>
            <a:r>
              <a:rPr lang="en-US" dirty="0"/>
              <a:t>25 lateral feet of workers.</a:t>
            </a:r>
          </a:p>
          <a:p>
            <a:r>
              <a:rPr lang="en-US" dirty="0"/>
              <a:t>Ensure means of entering and exiting the trench is within the protective system.</a:t>
            </a:r>
          </a:p>
          <a:p>
            <a:r>
              <a:rPr lang="en-US" dirty="0"/>
              <a:t>Structural ramps </a:t>
            </a:r>
            <a:r>
              <a:rPr lang="en-US" dirty="0" smtClean="0"/>
              <a:t>must </a:t>
            </a:r>
            <a:r>
              <a:rPr lang="en-US" dirty="0"/>
              <a:t>be designed by a competent </a:t>
            </a:r>
            <a:r>
              <a:rPr lang="en-US" dirty="0" smtClean="0"/>
              <a:t>person and have </a:t>
            </a:r>
            <a:r>
              <a:rPr lang="en-US" dirty="0"/>
              <a:t>a non-slip surface</a:t>
            </a:r>
            <a:r>
              <a:rPr lang="en-US" dirty="0" smtClean="0"/>
              <a:t>.</a:t>
            </a:r>
            <a:endParaRPr lang="en-US" dirty="0"/>
          </a:p>
        </p:txBody>
      </p:sp>
    </p:spTree>
    <p:extLst>
      <p:ext uri="{BB962C8B-B14F-4D97-AF65-F5344CB8AC3E}">
        <p14:creationId xmlns:p14="http://schemas.microsoft.com/office/powerpoint/2010/main" val="1463058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Cave-In </a:t>
            </a:r>
            <a:r>
              <a:rPr lang="en-US" dirty="0"/>
              <a:t>P</a:t>
            </a:r>
            <a:r>
              <a:rPr lang="en-US" dirty="0" smtClean="0"/>
              <a:t>rotection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Trenches and excavations are extremely hazardous due to the fact that soil is often unstable. If </a:t>
            </a:r>
            <a:r>
              <a:rPr lang="en-US" dirty="0"/>
              <a:t>workers are </a:t>
            </a:r>
            <a:r>
              <a:rPr lang="en-US" dirty="0" smtClean="0"/>
              <a:t>working </a:t>
            </a:r>
            <a:r>
              <a:rPr lang="en-US" dirty="0"/>
              <a:t>in trenches or excavations that are five feet or greater </a:t>
            </a:r>
            <a:r>
              <a:rPr lang="en-US" dirty="0" smtClean="0"/>
              <a:t>they are required to have cave-in protection.</a:t>
            </a:r>
            <a:endParaRPr lang="en-US" dirty="0"/>
          </a:p>
          <a:p>
            <a:endParaRPr lang="en-US" dirty="0"/>
          </a:p>
        </p:txBody>
      </p:sp>
    </p:spTree>
    <p:extLst>
      <p:ext uri="{BB962C8B-B14F-4D97-AF65-F5344CB8AC3E}">
        <p14:creationId xmlns:p14="http://schemas.microsoft.com/office/powerpoint/2010/main" val="4191343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934200" y="1371600"/>
            <a:ext cx="4038600" cy="3530892"/>
          </a:xfrm>
          <a:prstGeom prst="rect">
            <a:avLst/>
          </a:prstGeom>
        </p:spPr>
      </p:pic>
      <p:sp>
        <p:nvSpPr>
          <p:cNvPr id="2" name="Title 1"/>
          <p:cNvSpPr>
            <a:spLocks noGrp="1"/>
          </p:cNvSpPr>
          <p:nvPr>
            <p:ph type="title"/>
          </p:nvPr>
        </p:nvSpPr>
        <p:spPr/>
        <p:txBody>
          <a:bodyPr/>
          <a:lstStyle/>
          <a:p>
            <a:r>
              <a:rPr lang="en-US" dirty="0" smtClean="0"/>
              <a:t>Types of Protection</a:t>
            </a:r>
            <a:endParaRPr lang="en-US" dirty="0"/>
          </a:p>
        </p:txBody>
      </p:sp>
      <p:sp>
        <p:nvSpPr>
          <p:cNvPr id="3" name="Content Placeholder 2"/>
          <p:cNvSpPr>
            <a:spLocks noGrp="1"/>
          </p:cNvSpPr>
          <p:nvPr>
            <p:ph idx="1"/>
          </p:nvPr>
        </p:nvSpPr>
        <p:spPr>
          <a:xfrm>
            <a:off x="838200" y="1825625"/>
            <a:ext cx="6629400" cy="4351338"/>
          </a:xfrm>
        </p:spPr>
        <p:txBody>
          <a:bodyPr/>
          <a:lstStyle/>
          <a:p>
            <a:pPr marL="0" indent="0">
              <a:buNone/>
            </a:pPr>
            <a:r>
              <a:rPr lang="en-US" dirty="0" smtClean="0"/>
              <a:t>There are three types of cave-in protection</a:t>
            </a:r>
          </a:p>
          <a:p>
            <a:r>
              <a:rPr lang="en-US" dirty="0"/>
              <a:t>Sloping </a:t>
            </a:r>
            <a:endParaRPr lang="en-US" dirty="0" smtClean="0"/>
          </a:p>
          <a:p>
            <a:r>
              <a:rPr lang="en-US" dirty="0" smtClean="0"/>
              <a:t>Shoring </a:t>
            </a:r>
            <a:endParaRPr lang="en-US" dirty="0"/>
          </a:p>
          <a:p>
            <a:r>
              <a:rPr lang="en-US" dirty="0" smtClean="0"/>
              <a:t>Shielding systems</a:t>
            </a:r>
            <a:endParaRPr lang="en-US" dirty="0"/>
          </a:p>
        </p:txBody>
      </p:sp>
    </p:spTree>
    <p:extLst>
      <p:ext uri="{BB962C8B-B14F-4D97-AF65-F5344CB8AC3E}">
        <p14:creationId xmlns:p14="http://schemas.microsoft.com/office/powerpoint/2010/main" val="2179494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83CF07E2071741BFB88759396349F3" ma:contentTypeVersion="2" ma:contentTypeDescription="Create a new document." ma:contentTypeScope="" ma:versionID="636a4dbaf32616858e28bf2c26b64f60">
  <xsd:schema xmlns:xsd="http://www.w3.org/2001/XMLSchema" xmlns:xs="http://www.w3.org/2001/XMLSchema" xmlns:p="http://schemas.microsoft.com/office/2006/metadata/properties" xmlns:ns2="7dff0276-1a18-4a0a-a1b9-413c8d1321ef" targetNamespace="http://schemas.microsoft.com/office/2006/metadata/properties" ma:root="true" ma:fieldsID="cf783c3f37ddd9d5a7319b26a9526d06" ns2:_="">
    <xsd:import namespace="7dff0276-1a18-4a0a-a1b9-413c8d1321e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ff0276-1a18-4a0a-a1b9-413c8d1321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DF915C-5080-4670-B687-78DEAFB6FE1C}"/>
</file>

<file path=customXml/itemProps2.xml><?xml version="1.0" encoding="utf-8"?>
<ds:datastoreItem xmlns:ds="http://schemas.openxmlformats.org/officeDocument/2006/customXml" ds:itemID="{2624FF7A-2379-4100-AB20-B31E9131F7DC}"/>
</file>

<file path=customXml/itemProps3.xml><?xml version="1.0" encoding="utf-8"?>
<ds:datastoreItem xmlns:ds="http://schemas.openxmlformats.org/officeDocument/2006/customXml" ds:itemID="{C7128BDF-4BC7-4A33-87D9-46CF7E124840}"/>
</file>

<file path=docProps/app.xml><?xml version="1.0" encoding="utf-8"?>
<Properties xmlns="http://schemas.openxmlformats.org/officeDocument/2006/extended-properties" xmlns:vt="http://schemas.openxmlformats.org/officeDocument/2006/docPropsVTypes">
  <Template/>
  <TotalTime>432</TotalTime>
  <Words>1670</Words>
  <Application>Microsoft Office PowerPoint</Application>
  <PresentationFormat>Widescreen</PresentationFormat>
  <Paragraphs>130</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Trenching and Excavation</vt:lpstr>
      <vt:lpstr>Prevention is Life Saving</vt:lpstr>
      <vt:lpstr>What is a Trench vs Excavation</vt:lpstr>
      <vt:lpstr>Hazards</vt:lpstr>
      <vt:lpstr>How to Stay Safe</vt:lpstr>
      <vt:lpstr>Safe Entry and Exit</vt:lpstr>
      <vt:lpstr>How To Ensure Safe Egress </vt:lpstr>
      <vt:lpstr>Cave-In Protection</vt:lpstr>
      <vt:lpstr>Types of Protection</vt:lpstr>
      <vt:lpstr>Sloping</vt:lpstr>
      <vt:lpstr>Shoring</vt:lpstr>
      <vt:lpstr>Shields</vt:lpstr>
      <vt:lpstr>Standing Water and Atmospheric Hazards</vt:lpstr>
      <vt:lpstr>PowerPoint Presentation</vt:lpstr>
      <vt:lpstr>Hazardous Atmospheres</vt:lpstr>
      <vt:lpstr>Keep Materials Away from the Edge of the Trench</vt:lpstr>
      <vt:lpstr>Keep Materials Away from the Edge of the Trench</vt:lpstr>
      <vt:lpstr>Inspections</vt:lpstr>
      <vt:lpstr>Inspections</vt:lpstr>
      <vt:lpstr>Soil Classification</vt:lpstr>
      <vt:lpstr>Soil Classification</vt:lpstr>
      <vt:lpstr>Soil Classification</vt:lpstr>
      <vt:lpstr>Soil Classification</vt:lpstr>
      <vt:lpstr>Soil Test &amp; Identification</vt:lpstr>
      <vt:lpstr>Soil Test &amp; Identification</vt:lpstr>
      <vt:lpstr>Other Hazards</vt:lpstr>
      <vt:lpstr>Websites to Know</vt:lpstr>
      <vt:lpstr>VOSH Regional Offices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Recording Keeping Requirements for Hand and Power Tool Injuries</dc:title>
  <dc:creator>Griffin, Nathanial (DOLI)</dc:creator>
  <cp:lastModifiedBy>VITA Program</cp:lastModifiedBy>
  <cp:revision>48</cp:revision>
  <dcterms:created xsi:type="dcterms:W3CDTF">2016-12-06T22:51:57Z</dcterms:created>
  <dcterms:modified xsi:type="dcterms:W3CDTF">2021-05-27T11:43:09Z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0x0101000883CF07E2071741BFB88759396349F3</vt:lpwstr>
  </property>
</Properties>
</file>